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Lst>
  <p:notesMasterIdLst>
    <p:notesMasterId r:id="rId40"/>
  </p:notesMasterIdLst>
  <p:handoutMasterIdLst>
    <p:handoutMasterId r:id="rId41"/>
  </p:handoutMasterIdLst>
  <p:sldIdLst>
    <p:sldId id="256" r:id="rId2"/>
    <p:sldId id="273" r:id="rId3"/>
    <p:sldId id="275" r:id="rId4"/>
    <p:sldId id="264" r:id="rId5"/>
    <p:sldId id="276" r:id="rId6"/>
    <p:sldId id="277" r:id="rId7"/>
    <p:sldId id="278" r:id="rId8"/>
    <p:sldId id="279" r:id="rId9"/>
    <p:sldId id="282" r:id="rId10"/>
    <p:sldId id="283" r:id="rId11"/>
    <p:sldId id="284" r:id="rId12"/>
    <p:sldId id="285" r:id="rId13"/>
    <p:sldId id="286" r:id="rId14"/>
    <p:sldId id="287" r:id="rId15"/>
    <p:sldId id="288" r:id="rId16"/>
    <p:sldId id="289" r:id="rId17"/>
    <p:sldId id="291" r:id="rId18"/>
    <p:sldId id="292" r:id="rId19"/>
    <p:sldId id="293" r:id="rId20"/>
    <p:sldId id="294" r:id="rId21"/>
    <p:sldId id="295" r:id="rId22"/>
    <p:sldId id="296" r:id="rId23"/>
    <p:sldId id="297" r:id="rId24"/>
    <p:sldId id="299" r:id="rId25"/>
    <p:sldId id="300" r:id="rId26"/>
    <p:sldId id="301" r:id="rId27"/>
    <p:sldId id="302" r:id="rId28"/>
    <p:sldId id="303" r:id="rId29"/>
    <p:sldId id="304" r:id="rId30"/>
    <p:sldId id="305" r:id="rId31"/>
    <p:sldId id="298" r:id="rId32"/>
    <p:sldId id="306" r:id="rId33"/>
    <p:sldId id="307" r:id="rId34"/>
    <p:sldId id="308" r:id="rId35"/>
    <p:sldId id="309" r:id="rId36"/>
    <p:sldId id="310" r:id="rId37"/>
    <p:sldId id="311" r:id="rId38"/>
    <p:sldId id="312" r:id="rId3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Arial" charset="0"/>
        <a:cs typeface="Arial" charset="0"/>
      </a:defRPr>
    </a:lvl1pPr>
    <a:lvl2pPr marL="457200" algn="l" rtl="0" eaLnBrk="0" fontAlgn="base" hangingPunct="0">
      <a:spcBef>
        <a:spcPct val="0"/>
      </a:spcBef>
      <a:spcAft>
        <a:spcPct val="0"/>
      </a:spcAft>
      <a:defRPr kern="1200">
        <a:solidFill>
          <a:schemeClr val="tx1"/>
        </a:solidFill>
        <a:latin typeface="Arial" charset="0"/>
        <a:ea typeface="Arial" charset="0"/>
        <a:cs typeface="Arial" charset="0"/>
      </a:defRPr>
    </a:lvl2pPr>
    <a:lvl3pPr marL="914400" algn="l" rtl="0" eaLnBrk="0" fontAlgn="base" hangingPunct="0">
      <a:spcBef>
        <a:spcPct val="0"/>
      </a:spcBef>
      <a:spcAft>
        <a:spcPct val="0"/>
      </a:spcAft>
      <a:defRPr kern="1200">
        <a:solidFill>
          <a:schemeClr val="tx1"/>
        </a:solidFill>
        <a:latin typeface="Arial" charset="0"/>
        <a:ea typeface="Arial" charset="0"/>
        <a:cs typeface="Arial" charset="0"/>
      </a:defRPr>
    </a:lvl3pPr>
    <a:lvl4pPr marL="1371600" algn="l" rtl="0" eaLnBrk="0" fontAlgn="base" hangingPunct="0">
      <a:spcBef>
        <a:spcPct val="0"/>
      </a:spcBef>
      <a:spcAft>
        <a:spcPct val="0"/>
      </a:spcAft>
      <a:defRPr kern="1200">
        <a:solidFill>
          <a:schemeClr val="tx1"/>
        </a:solidFill>
        <a:latin typeface="Arial" charset="0"/>
        <a:ea typeface="Arial" charset="0"/>
        <a:cs typeface="Arial" charset="0"/>
      </a:defRPr>
    </a:lvl4pPr>
    <a:lvl5pPr marL="1828800" algn="l" rtl="0" eaLnBrk="0" fontAlgn="base" hangingPunct="0">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g adu" initials="j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AF0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94587"/>
  </p:normalViewPr>
  <p:slideViewPr>
    <p:cSldViewPr>
      <p:cViewPr>
        <p:scale>
          <a:sx n="150" d="100"/>
          <a:sy n="150" d="100"/>
        </p:scale>
        <p:origin x="440" y="-6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12-03T21:51:18.351"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6-12-03T21:51:18.351"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BEAC3DBD-91C6-7F43-AC15-0CF4B49E90F9}" type="datetimeFigureOut">
              <a:rPr lang="en-US" altLang="en-US"/>
              <a:pPr/>
              <a:t>12/19/16</a:t>
            </a:fld>
            <a:endParaRPr lang="en-US"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630AB50-9E6E-FB40-A31A-E93F38999C07}"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E22C8C7A-6460-BA4A-9B23-324406277289}" type="datetimeFigureOut">
              <a:rPr lang="en-US" altLang="en-US"/>
              <a:pPr/>
              <a:t>12/19/16</a:t>
            </a:fld>
            <a:endParaRPr lang="en-US"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CD7365D-2B3E-5346-9126-E80A68B83D4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433ED721-1A7C-3E4B-9729-2B4CD04DE33C}" type="slidenum">
              <a:rPr lang="en-US" altLang="en-US"/>
              <a:pPr/>
              <a:t>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3658F765-673A-8C4A-8670-FAFDF9AE4781}" type="slidenum">
              <a:rPr lang="en-US" altLang="en-US"/>
              <a:pPr/>
              <a:t>8</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D7365D-2B3E-5346-9126-E80A68B83D4E}" type="slidenum">
              <a:rPr lang="en-US" altLang="en-US" smtClean="0"/>
              <a:pPr/>
              <a:t>32</a:t>
            </a:fld>
            <a:endParaRPr lang="en-US" altLang="en-US"/>
          </a:p>
        </p:txBody>
      </p:sp>
    </p:spTree>
    <p:extLst>
      <p:ext uri="{BB962C8B-B14F-4D97-AF65-F5344CB8AC3E}">
        <p14:creationId xmlns:p14="http://schemas.microsoft.com/office/powerpoint/2010/main" val="113332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433ED721-1A7C-3E4B-9729-2B4CD04DE33C}" type="slidenum">
              <a:rPr lang="en-US" altLang="en-US"/>
              <a:pPr/>
              <a:t>36</a:t>
            </a:fld>
            <a:endParaRPr lang="en-US" altLang="en-US"/>
          </a:p>
        </p:txBody>
      </p:sp>
    </p:spTree>
    <p:extLst>
      <p:ext uri="{BB962C8B-B14F-4D97-AF65-F5344CB8AC3E}">
        <p14:creationId xmlns:p14="http://schemas.microsoft.com/office/powerpoint/2010/main" val="580502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715E7F-D9AF-8541-8ABA-19BA6D92E7EB}" type="datetimeFigureOut">
              <a:rPr lang="en-US" smtClean="0"/>
              <a:t>12/19/16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BA70CD-82C2-884D-9863-539BA2DD9BA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B3CA69-AB87-3548-B104-31B99962A7BA}" type="datetimeFigureOut">
              <a:rPr lang="en-US" altLang="en-US" smtClean="0"/>
              <a:pPr/>
              <a:t>12/19/16</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0732074E-095B-6A42-893B-E6380484D657}" type="slidenum">
              <a:rPr lang="en-US" altLang="en-US" smtClean="0"/>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A16630-677C-2B42-8A94-3CB15C6D7DFF}" type="datetimeFigureOut">
              <a:rPr lang="en-US" altLang="en-US" smtClean="0"/>
              <a:pPr/>
              <a:t>12/19/16</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C4BA0635-702A-B443-9DEB-22CEDFAFAEFC}" type="slidenum">
              <a:rPr lang="en-US" altLang="en-US" smtClean="0"/>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715E7F-D9AF-8541-8ABA-19BA6D92E7EB}" type="datetimeFigureOut">
              <a:rPr lang="en-US" smtClean="0"/>
              <a:t>12/19/16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9B3A12-896E-5248-ADBE-7136417F419D}" type="slidenum">
              <a:rPr lang="en-US" altLang="en-US" smtClean="0"/>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34BFB0-82E4-374B-A8D7-D441BA4B58B7}" type="datetimeFigureOut">
              <a:rPr lang="en-US" altLang="en-US" smtClean="0"/>
              <a:pPr/>
              <a:t>12/19/16</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911528EB-9743-1C46-897C-80B5A830A0B8}" type="slidenum">
              <a:rPr lang="en-US" altLang="en-US" smtClean="0"/>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A74EE0-D385-FD4A-90E6-3CEAF89352D1}" type="datetimeFigureOut">
              <a:rPr lang="en-US" altLang="en-US" smtClean="0"/>
              <a:pPr/>
              <a:t>12/19/16</a:t>
            </a:fld>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2BA427C8-8ECB-FE45-9629-B6B01C1031A2}" type="slidenum">
              <a:rPr lang="en-US" altLang="en-US" smtClean="0"/>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C47B82-7760-3144-9D7D-463DE2A55F56}" type="datetimeFigureOut">
              <a:rPr lang="en-US" altLang="en-US" smtClean="0"/>
              <a:pPr/>
              <a:t>12/19/16</a:t>
            </a:fld>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50AD4E1-44BF-D244-9562-72D791CA6E24}" type="slidenum">
              <a:rPr lang="en-US" altLang="en-US" smtClean="0"/>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715E7F-D9AF-8541-8ABA-19BA6D92E7EB}" type="datetimeFigureOut">
              <a:rPr lang="en-US" smtClean="0"/>
              <a:t>12/19/16</a:t>
            </a:fld>
            <a:endParaRPr 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57DDFD20-B09A-954D-BFE6-919E494EFFFD}" type="slidenum">
              <a:rPr lang="en-US"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1AFFE-1BA7-B04E-90B9-B7847339B68D}" type="datetimeFigureOut">
              <a:rPr lang="en-US" altLang="en-US" smtClean="0"/>
              <a:pPr/>
              <a:t>12/19/16</a:t>
            </a:fld>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E6AB2A86-AC97-2541-AF99-B567C9F2DC63}" type="slidenum">
              <a:rPr lang="en-US"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715E7F-D9AF-8541-8ABA-19BA6D92E7EB}" type="datetimeFigureOut">
              <a:rPr lang="en-US" smtClean="0"/>
              <a:t>12/19/16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BA70CD-82C2-884D-9863-539BA2DD9BA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DC4C6B-AD8C-AD44-BCF1-B9925339D957}" type="datetimeFigureOut">
              <a:rPr lang="en-US" altLang="en-US" smtClean="0"/>
              <a:pPr/>
              <a:t>12/19/16</a:t>
            </a:fld>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FF15BC6-A5E1-4D4B-B8CD-ADF0E2514CF1}" type="slidenum">
              <a:rPr lang="en-US" altLang="en-US" smtClean="0"/>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1715E7F-D9AF-8541-8ABA-19BA6D92E7EB}" type="datetimeFigureOut">
              <a:rPr lang="en-US" smtClean="0"/>
              <a:t>12/19/16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37F2242-5AE4-204B-ADD3-3E176BB7DA34}" type="slidenum">
              <a:rPr lang="en-US" altLang="en-US" smtClean="0"/>
              <a:pPr/>
              <a:t>‹#›</a:t>
            </a:fld>
            <a:endParaRPr lang="en-US" altLang="en-US"/>
          </a:p>
        </p:txBody>
      </p:sp>
    </p:spTree>
    <p:extLst>
      <p:ext uri="{BB962C8B-B14F-4D97-AF65-F5344CB8AC3E}">
        <p14:creationId xmlns:p14="http://schemas.microsoft.com/office/powerpoint/2010/main" val="613773760"/>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1" Type="http://schemas.openxmlformats.org/officeDocument/2006/relationships/hyperlink" Target="https://confluence.ipttools.info/pages/viewpage.action?pageId=76684808" TargetMode="External"/><Relationship Id="rId12" Type="http://schemas.openxmlformats.org/officeDocument/2006/relationships/hyperlink" Target="https://confluence.ipttools.info/users/profile/editmyprofilepicture.action" TargetMode="External"/><Relationship Id="rId1" Type="http://schemas.openxmlformats.org/officeDocument/2006/relationships/slideLayout" Target="../slideLayouts/slideLayout2.xml"/><Relationship Id="rId2" Type="http://schemas.openxmlformats.org/officeDocument/2006/relationships/hyperlink" Target="https://confluence.ipttools.info/pages/viewpage.action?pageId=76684808&amp;sortBy=name&amp;sortOrder=ascending" TargetMode="External"/><Relationship Id="rId3" Type="http://schemas.openxmlformats.org/officeDocument/2006/relationships/hyperlink" Target="https://confluence.ipttools.info/pages/viewpage.action?pageId=76684808&amp;sortBy=date&amp;sortOrder=descending" TargetMode="External"/><Relationship Id="rId4" Type="http://schemas.openxmlformats.org/officeDocument/2006/relationships/hyperlink" Target="https://confluence.ipttools.info/download/attachments/76684808/MI_Person_Mapping.xlsx?api=v2" TargetMode="External"/><Relationship Id="rId5" Type="http://schemas.openxmlformats.org/officeDocument/2006/relationships/hyperlink" Target="https://confluence.ipttools.info/display/~anand.dighe" TargetMode="External"/><Relationship Id="rId6" Type="http://schemas.openxmlformats.org/officeDocument/2006/relationships/hyperlink" Target="https://confluence.ipttools.info/download/attachments/76684808/MI_Stream_HDFS_Structure.jpg?api=v2" TargetMode="External"/><Relationship Id="rId7" Type="http://schemas.openxmlformats.org/officeDocument/2006/relationships/hyperlink" Target="https://confluence.ipttools.info/download/attachments/76684808/MI_Identity_Mapping.xlsx?api=v2" TargetMode="External"/><Relationship Id="rId8" Type="http://schemas.openxmlformats.org/officeDocument/2006/relationships/hyperlink" Target="https://confluence.ipttools.info/pages/downloadallattachments.action?pageId=76684808" TargetMode="External"/><Relationship Id="rId9" Type="http://schemas.openxmlformats.org/officeDocument/2006/relationships/hyperlink" Target="https://confluence.ipttools.info/lockpoint/lockall.action?pageId=76684808&amp;onSuccess=/pages/viewpage.action?pageId=76684808&amp;a=80354796,80358292,80354795" TargetMode="External"/><Relationship Id="rId10" Type="http://schemas.openxmlformats.org/officeDocument/2006/relationships/hyperlink" Target="https://confluence.ipttools.info/lockpoint/unlockall.action?pageId=76684808&amp;onSuccess=/pages/viewpage.action?pageId=76684808&amp;a=80354796,80358292,8035479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3"/>
          <p:cNvSpPr>
            <a:spLocks noChangeArrowheads="1"/>
          </p:cNvSpPr>
          <p:nvPr/>
        </p:nvSpPr>
        <p:spPr bwMode="auto">
          <a:xfrm>
            <a:off x="914400" y="2209800"/>
            <a:ext cx="9666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1800"/>
              <a:t>http://www.slideshare.net/ReturnOnIntelligence/apache-maven-2-overview-50709463</a:t>
            </a:r>
          </a:p>
        </p:txBody>
      </p:sp>
      <p:sp>
        <p:nvSpPr>
          <p:cNvPr id="14338" name="TextBox 4"/>
          <p:cNvSpPr txBox="1">
            <a:spLocks noChangeArrowheads="1"/>
          </p:cNvSpPr>
          <p:nvPr/>
        </p:nvSpPr>
        <p:spPr bwMode="auto">
          <a:xfrm>
            <a:off x="1143000" y="1868488"/>
            <a:ext cx="1004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1800"/>
              <a:t>Maveen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endParaRPr lang="en-US" altLang="en-US" cap="none">
              <a:latin typeface="Arial" charset="0"/>
              <a:cs typeface="Arial" charset="0"/>
            </a:endParaRPr>
          </a:p>
        </p:txBody>
      </p:sp>
      <p:sp>
        <p:nvSpPr>
          <p:cNvPr id="25602" name="Text Placeholder 2"/>
          <p:cNvSpPr>
            <a:spLocks noGrp="1"/>
          </p:cNvSpPr>
          <p:nvPr>
            <p:ph type="body" idx="1"/>
          </p:nvPr>
        </p:nvSpPr>
        <p:spPr/>
        <p:txBody>
          <a:bodyPr/>
          <a:lstStyle/>
          <a:p>
            <a:endParaRPr lang="en-US" altLang="en-US">
              <a:solidFill>
                <a:srgbClr val="898989"/>
              </a:solidFill>
              <a:latin typeface="Arial" charset="0"/>
              <a:cs typeface="Arial" charset="0"/>
            </a:endParaRPr>
          </a:p>
        </p:txBody>
      </p:sp>
      <p:pic>
        <p:nvPicPr>
          <p:cNvPr id="2560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19113"/>
            <a:ext cx="72517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762000"/>
            <a:ext cx="23495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endParaRPr lang="en-US" altLang="en-US" cap="none">
              <a:latin typeface="Arial" charset="0"/>
              <a:cs typeface="Arial" charset="0"/>
            </a:endParaRPr>
          </a:p>
        </p:txBody>
      </p:sp>
      <p:sp>
        <p:nvSpPr>
          <p:cNvPr id="26626" name="Text Placeholder 2"/>
          <p:cNvSpPr>
            <a:spLocks noGrp="1"/>
          </p:cNvSpPr>
          <p:nvPr>
            <p:ph type="body" idx="1"/>
          </p:nvPr>
        </p:nvSpPr>
        <p:spPr/>
        <p:txBody>
          <a:bodyPr/>
          <a:lstStyle/>
          <a:p>
            <a:endParaRPr lang="en-US" altLang="en-US">
              <a:solidFill>
                <a:srgbClr val="898989"/>
              </a:solidFill>
              <a:latin typeface="Arial" charset="0"/>
              <a:cs typeface="Arial" charset="0"/>
            </a:endParaRPr>
          </a:p>
        </p:txBody>
      </p:sp>
      <p:pic>
        <p:nvPicPr>
          <p:cNvPr id="2662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7825" y="-17463"/>
            <a:ext cx="7518400" cy="510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endParaRPr lang="en-US" altLang="en-US" cap="none">
              <a:latin typeface="Arial" charset="0"/>
              <a:cs typeface="Arial" charset="0"/>
            </a:endParaRPr>
          </a:p>
        </p:txBody>
      </p:sp>
      <p:sp>
        <p:nvSpPr>
          <p:cNvPr id="27650" name="Text Placeholder 2"/>
          <p:cNvSpPr>
            <a:spLocks noGrp="1"/>
          </p:cNvSpPr>
          <p:nvPr>
            <p:ph type="body" idx="1"/>
          </p:nvPr>
        </p:nvSpPr>
        <p:spPr/>
        <p:txBody>
          <a:bodyPr/>
          <a:lstStyle/>
          <a:p>
            <a:endParaRPr lang="en-US" altLang="en-US">
              <a:solidFill>
                <a:srgbClr val="898989"/>
              </a:solidFill>
              <a:latin typeface="Arial" charset="0"/>
              <a:cs typeface="Arial" charset="0"/>
            </a:endParaRPr>
          </a:p>
        </p:txBody>
      </p:sp>
      <p:pic>
        <p:nvPicPr>
          <p:cNvPr id="2765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815975"/>
            <a:ext cx="13030200" cy="627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3388" y="0"/>
            <a:ext cx="7262812" cy="60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Box 4"/>
          <p:cNvSpPr txBox="1">
            <a:spLocks noChangeArrowheads="1"/>
          </p:cNvSpPr>
          <p:nvPr/>
        </p:nvSpPr>
        <p:spPr bwMode="auto">
          <a:xfrm>
            <a:off x="533400" y="1600200"/>
            <a:ext cx="6934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1800" b="1"/>
              <a:t>Apache</a:t>
            </a:r>
            <a:r>
              <a:rPr lang="en-US" altLang="en-US" sz="1800"/>
              <a:t> Hadoop YARN. The fundamental idea of YARN is to split up the functionalities of resource management and job scheduling/monitoring into separate daemons. The idea is to have a global ResourceManager (RM) and per-application </a:t>
            </a:r>
            <a:r>
              <a:rPr lang="en-US" altLang="en-US" sz="1800" b="1"/>
              <a:t>ApplicationMaster</a:t>
            </a:r>
            <a:r>
              <a:rPr lang="en-US" altLang="en-US" sz="1800"/>
              <a:t> (AM). An application is either a single job or a DAG of jobs.26 Jan 2016</a:t>
            </a:r>
          </a:p>
        </p:txBody>
      </p:sp>
      <p:sp>
        <p:nvSpPr>
          <p:cNvPr id="29698" name="TextBox 1"/>
          <p:cNvSpPr txBox="1">
            <a:spLocks noChangeArrowheads="1"/>
          </p:cNvSpPr>
          <p:nvPr/>
        </p:nvSpPr>
        <p:spPr bwMode="auto">
          <a:xfrm>
            <a:off x="228600" y="3363913"/>
            <a:ext cx="9247188"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1800" b="1" i="1"/>
              <a:t>Resource Manager</a:t>
            </a:r>
            <a:endParaRPr lang="en-US" altLang="en-US" sz="1800"/>
          </a:p>
          <a:p>
            <a:pPr>
              <a:spcBef>
                <a:spcPct val="0"/>
              </a:spcBef>
              <a:buClrTx/>
              <a:buFontTx/>
              <a:buNone/>
            </a:pPr>
            <a:r>
              <a:rPr lang="en-US" altLang="en-US" sz="1800"/>
              <a:t>In YARN, the ResourceManager is, primarily, a </a:t>
            </a:r>
            <a:r>
              <a:rPr lang="en-US" altLang="en-US" sz="1800" i="1"/>
              <a:t>pure scheduler</a:t>
            </a:r>
            <a:r>
              <a:rPr lang="en-US" altLang="en-US" sz="1800"/>
              <a:t>. </a:t>
            </a:r>
          </a:p>
          <a:p>
            <a:pPr>
              <a:spcBef>
                <a:spcPct val="0"/>
              </a:spcBef>
              <a:buClrTx/>
              <a:buFontTx/>
              <a:buNone/>
            </a:pPr>
            <a:r>
              <a:rPr lang="en-US" altLang="en-US" sz="1800"/>
              <a:t>In essence, it’s strictly limited to arbitrating available resources </a:t>
            </a:r>
          </a:p>
          <a:p>
            <a:pPr>
              <a:spcBef>
                <a:spcPct val="0"/>
              </a:spcBef>
              <a:buClrTx/>
              <a:buFontTx/>
              <a:buNone/>
            </a:pPr>
            <a:r>
              <a:rPr lang="en-US" altLang="en-US" sz="1800"/>
              <a:t>in the system among the competing applications – a </a:t>
            </a:r>
            <a:r>
              <a:rPr lang="en-US" altLang="en-US" sz="1800" i="1"/>
              <a:t>market maker</a:t>
            </a:r>
            <a:r>
              <a:rPr lang="en-US" altLang="en-US" sz="1800"/>
              <a:t> if you will. </a:t>
            </a:r>
          </a:p>
          <a:p>
            <a:pPr>
              <a:spcBef>
                <a:spcPct val="0"/>
              </a:spcBef>
              <a:buClrTx/>
              <a:buFontTx/>
              <a:buNone/>
            </a:pPr>
            <a:r>
              <a:rPr lang="en-US" altLang="en-US" sz="1800"/>
              <a:t> It optimizes for cluster utilization (keep all resources in use all the time) </a:t>
            </a:r>
          </a:p>
          <a:p>
            <a:pPr>
              <a:spcBef>
                <a:spcPct val="0"/>
              </a:spcBef>
              <a:buClrTx/>
              <a:buFontTx/>
              <a:buNone/>
            </a:pPr>
            <a:r>
              <a:rPr lang="en-US" altLang="en-US" sz="1800"/>
              <a:t>against various constraints such as capacity guarantees, fairness, and SLAs. </a:t>
            </a:r>
          </a:p>
          <a:p>
            <a:pPr>
              <a:spcBef>
                <a:spcPct val="0"/>
              </a:spcBef>
              <a:buClrTx/>
              <a:buFontTx/>
              <a:buNone/>
            </a:pPr>
            <a:r>
              <a:rPr lang="en-US" altLang="en-US" sz="1800"/>
              <a:t>To allow for different policy constraints the ResourceManager has a </a:t>
            </a:r>
            <a:r>
              <a:rPr lang="en-US" altLang="en-US" sz="1800" i="1"/>
              <a:t>pluggable</a:t>
            </a:r>
            <a:r>
              <a:rPr lang="en-US" altLang="en-US" sz="1800"/>
              <a:t> </a:t>
            </a:r>
            <a:r>
              <a:rPr lang="en-US" altLang="en-US" sz="1800" i="1"/>
              <a:t>scheduler</a:t>
            </a:r>
            <a:r>
              <a:rPr lang="en-US" altLang="en-US" sz="1800"/>
              <a:t> </a:t>
            </a:r>
          </a:p>
          <a:p>
            <a:pPr>
              <a:spcBef>
                <a:spcPct val="0"/>
              </a:spcBef>
              <a:buClrTx/>
              <a:buFontTx/>
              <a:buNone/>
            </a:pPr>
            <a:r>
              <a:rPr lang="en-US" altLang="en-US" sz="1800"/>
              <a:t>that allows for different algorithms such as capacity and fair scheduling to be used as</a:t>
            </a:r>
          </a:p>
          <a:p>
            <a:pPr>
              <a:spcBef>
                <a:spcPct val="0"/>
              </a:spcBef>
              <a:buClrTx/>
              <a:buFontTx/>
              <a:buNone/>
            </a:pPr>
            <a:r>
              <a:rPr lang="en-US" altLang="en-US" sz="1800"/>
              <a:t> necessary.</a:t>
            </a:r>
          </a:p>
          <a:p>
            <a:pPr>
              <a:spcBef>
                <a:spcPct val="0"/>
              </a:spcBef>
              <a:buClrTx/>
              <a:buFontTx/>
              <a:buNone/>
            </a:pPr>
            <a:endParaRPr lang="en-US" altLang="en-US" sz="1800"/>
          </a:p>
        </p:txBody>
      </p:sp>
      <p:pic>
        <p:nvPicPr>
          <p:cNvPr id="2969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133600"/>
            <a:ext cx="23479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1"/>
          <p:cNvSpPr>
            <a:spLocks noChangeArrowheads="1"/>
          </p:cNvSpPr>
          <p:nvPr/>
        </p:nvSpPr>
        <p:spPr bwMode="auto">
          <a:xfrm>
            <a:off x="2355850" y="3244850"/>
            <a:ext cx="4432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1800"/>
              <a:t>ssh -A naiduj@jump.node.ops.iptho.co.uk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106363"/>
            <a:ext cx="7772400" cy="585787"/>
          </a:xfrm>
        </p:spPr>
        <p:txBody>
          <a:bodyPr/>
          <a:lstStyle/>
          <a:p>
            <a:pPr>
              <a:defRPr/>
            </a:pPr>
            <a:r>
              <a:rPr lang="en-US" b="1" dirty="0"/>
              <a:t>Kafka</a:t>
            </a:r>
            <a:r>
              <a:rPr lang="en-US" dirty="0"/>
              <a:t> is a messaging system. That's it.</a:t>
            </a:r>
          </a:p>
        </p:txBody>
      </p:sp>
      <p:pic>
        <p:nvPicPr>
          <p:cNvPr id="3072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685800"/>
            <a:ext cx="2190750"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5476875"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Placeholder 2"/>
          <p:cNvSpPr>
            <a:spLocks noGrp="1"/>
          </p:cNvSpPr>
          <p:nvPr>
            <p:ph type="body" idx="1"/>
          </p:nvPr>
        </p:nvSpPr>
        <p:spPr>
          <a:xfrm>
            <a:off x="381000" y="-381000"/>
            <a:ext cx="7772400" cy="2514600"/>
          </a:xfrm>
        </p:spPr>
        <p:txBody>
          <a:bodyPr/>
          <a:lstStyle/>
          <a:p>
            <a:r>
              <a:rPr lang="en-US" altLang="en-US">
                <a:solidFill>
                  <a:srgbClr val="898989"/>
                </a:solidFill>
                <a:latin typeface="Arial" charset="0"/>
                <a:cs typeface="Arial" charset="0"/>
              </a:rPr>
              <a:t>Apache </a:t>
            </a:r>
            <a:r>
              <a:rPr lang="en-US" altLang="en-US" b="1">
                <a:solidFill>
                  <a:srgbClr val="898989"/>
                </a:solidFill>
                <a:latin typeface="Arial" charset="0"/>
                <a:cs typeface="Arial" charset="0"/>
              </a:rPr>
              <a:t>Samza</a:t>
            </a:r>
            <a:r>
              <a:rPr lang="en-US" altLang="en-US">
                <a:solidFill>
                  <a:srgbClr val="898989"/>
                </a:solidFill>
                <a:latin typeface="Arial" charset="0"/>
                <a:cs typeface="Arial" charset="0"/>
              </a:rPr>
              <a:t> is a distributed stream processing framework. It uses Apache Kafka for messaging, and Apache Hadoop YARN to provide fault tolerance, processor isolation, security, and resource management. ... YARN provides a distributed environment for </a:t>
            </a:r>
            <a:r>
              <a:rPr lang="en-US" altLang="en-US" b="1">
                <a:solidFill>
                  <a:srgbClr val="898989"/>
                </a:solidFill>
                <a:latin typeface="Arial" charset="0"/>
                <a:cs typeface="Arial" charset="0"/>
              </a:rPr>
              <a:t>Samza</a:t>
            </a:r>
            <a:r>
              <a:rPr lang="en-US" altLang="en-US">
                <a:solidFill>
                  <a:srgbClr val="898989"/>
                </a:solidFill>
                <a:latin typeface="Arial" charset="0"/>
                <a:cs typeface="Arial" charset="0"/>
              </a:rPr>
              <a:t> containers to run in.</a:t>
            </a:r>
          </a:p>
          <a:p>
            <a:r>
              <a:rPr lang="en-US" altLang="en-US">
                <a:solidFill>
                  <a:srgbClr val="898989"/>
                </a:solidFill>
                <a:latin typeface="Arial" charset="0"/>
                <a:cs typeface="Arial" charset="0"/>
              </a:rPr>
              <a:t/>
            </a:r>
            <a:br>
              <a:rPr lang="en-US" altLang="en-US">
                <a:solidFill>
                  <a:srgbClr val="898989"/>
                </a:solidFill>
                <a:latin typeface="Arial" charset="0"/>
                <a:cs typeface="Arial" charset="0"/>
              </a:rPr>
            </a:br>
            <a:endParaRPr lang="en-US" altLang="en-US">
              <a:solidFill>
                <a:srgbClr val="898989"/>
              </a:solidFill>
              <a:latin typeface="Arial" charset="0"/>
              <a:cs typeface="Arial" charset="0"/>
            </a:endParaRPr>
          </a:p>
          <a:p>
            <a:endParaRPr lang="en-US" altLang="en-US">
              <a:solidFill>
                <a:srgbClr val="898989"/>
              </a:solidFill>
              <a:latin typeface="Arial" charset="0"/>
              <a:cs typeface="Arial" charset="0"/>
            </a:endParaRPr>
          </a:p>
        </p:txBody>
      </p:sp>
      <p:pic>
        <p:nvPicPr>
          <p:cNvPr id="3174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1066800"/>
            <a:ext cx="4641850"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Content Placeholder 2"/>
          <p:cNvSpPr>
            <a:spLocks noGrp="1"/>
          </p:cNvSpPr>
          <p:nvPr>
            <p:ph idx="1"/>
          </p:nvPr>
        </p:nvSpPr>
        <p:spPr>
          <a:xfrm>
            <a:off x="381000" y="304800"/>
            <a:ext cx="8229600" cy="2209800"/>
          </a:xfrm>
        </p:spPr>
        <p:txBody>
          <a:bodyPr/>
          <a:lstStyle/>
          <a:p>
            <a:r>
              <a:rPr lang="en-US" altLang="en-US" sz="1800">
                <a:latin typeface="Arial" charset="0"/>
                <a:cs typeface="Arial" charset="0"/>
              </a:rPr>
              <a:t>Kafka – </a:t>
            </a:r>
            <a:r>
              <a:rPr lang="en-US" altLang="en-US" sz="1800" b="1">
                <a:latin typeface="Arial" charset="0"/>
                <a:cs typeface="Arial" charset="0"/>
              </a:rPr>
              <a:t>Kafka</a:t>
            </a:r>
            <a:r>
              <a:rPr lang="en-US" altLang="en-US" sz="1800">
                <a:latin typeface="Arial" charset="0"/>
                <a:cs typeface="Arial" charset="0"/>
              </a:rPr>
              <a:t> is a messaging system. That's it.</a:t>
            </a:r>
          </a:p>
          <a:p>
            <a:r>
              <a:rPr lang="en-US" altLang="en-US" sz="1800">
                <a:latin typeface="Arial" charset="0"/>
                <a:cs typeface="Arial" charset="0"/>
              </a:rPr>
              <a:t>Samza - Apache </a:t>
            </a:r>
            <a:r>
              <a:rPr lang="en-US" altLang="en-US" sz="1800" b="1">
                <a:latin typeface="Arial" charset="0"/>
                <a:cs typeface="Arial" charset="0"/>
              </a:rPr>
              <a:t>Samza</a:t>
            </a:r>
            <a:r>
              <a:rPr lang="en-US" altLang="en-US" sz="1800">
                <a:latin typeface="Arial" charset="0"/>
                <a:cs typeface="Arial" charset="0"/>
              </a:rPr>
              <a:t> is a distributed stream processing framework. It uses Apache Kafka for messaging, and Apache Hadoop YARN to provide fault tolerance, processor isolation, security, and resource management. ... </a:t>
            </a:r>
          </a:p>
          <a:p>
            <a:r>
              <a:rPr lang="en-US" altLang="en-US" sz="1800">
                <a:latin typeface="Arial" charset="0"/>
                <a:cs typeface="Arial" charset="0"/>
              </a:rPr>
              <a:t>YARN provides a distributed environment for </a:t>
            </a:r>
            <a:r>
              <a:rPr lang="en-US" altLang="en-US" sz="1800" b="1">
                <a:latin typeface="Arial" charset="0"/>
                <a:cs typeface="Arial" charset="0"/>
              </a:rPr>
              <a:t>Samza</a:t>
            </a:r>
            <a:r>
              <a:rPr lang="en-US" altLang="en-US" sz="1800">
                <a:latin typeface="Arial" charset="0"/>
                <a:cs typeface="Arial" charset="0"/>
              </a:rPr>
              <a:t> containers to run in.</a:t>
            </a:r>
          </a:p>
        </p:txBody>
      </p:sp>
      <p:pic>
        <p:nvPicPr>
          <p:cNvPr id="3277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67000"/>
            <a:ext cx="51943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tLang="en-US">
              <a:latin typeface="Arial" charset="0"/>
              <a:cs typeface="Arial" charset="0"/>
            </a:endParaRPr>
          </a:p>
        </p:txBody>
      </p:sp>
      <p:pic>
        <p:nvPicPr>
          <p:cNvPr id="33794"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609600"/>
            <a:ext cx="6634163" cy="4525963"/>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tLang="en-US">
              <a:latin typeface="Arial" charset="0"/>
              <a:cs typeface="Arial" charset="0"/>
            </a:endParaRPr>
          </a:p>
        </p:txBody>
      </p:sp>
      <p:graphicFrame>
        <p:nvGraphicFramePr>
          <p:cNvPr id="4" name="Content Placeholder 3"/>
          <p:cNvGraphicFramePr>
            <a:graphicFrameLocks noGrp="1"/>
          </p:cNvGraphicFramePr>
          <p:nvPr>
            <p:ph idx="1"/>
          </p:nvPr>
        </p:nvGraphicFramePr>
        <p:xfrm>
          <a:off x="452438" y="3305175"/>
          <a:ext cx="8239509" cy="1117600"/>
        </p:xfrm>
        <a:graphic>
          <a:graphicData uri="http://schemas.openxmlformats.org/drawingml/2006/table">
            <a:tbl>
              <a:tblPr/>
              <a:tblGrid>
                <a:gridCol w="127384"/>
                <a:gridCol w="5997575"/>
                <a:gridCol w="107950"/>
                <a:gridCol w="2006600"/>
              </a:tblGrid>
              <a:tr h="203200">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sk-SK" altLang="en-US" sz="1000" b="0" i="0" u="none" strike="noStrike" cap="none" normalizeH="0" baseline="0">
                          <a:ln>
                            <a:noFill/>
                          </a:ln>
                          <a:solidFill>
                            <a:schemeClr val="tx1"/>
                          </a:solidFill>
                          <a:effectLst/>
                          <a:latin typeface="Calibri" charset="0"/>
                          <a:ea typeface="Arial" charset="0"/>
                          <a:cs typeface="Arial" charset="0"/>
                        </a:rPr>
                        <a:t> </a:t>
                      </a:r>
                    </a:p>
                  </a:txBody>
                  <a:tcPr marL="50992" marR="50992" marT="24788" marB="24788" horzOverflow="overflow">
                    <a:lnL>
                      <a:noFill/>
                    </a:lnL>
                    <a:lnR>
                      <a:noFill/>
                    </a:lnR>
                    <a:lnT>
                      <a:noFill/>
                    </a:lnT>
                    <a:lnB w="6350" cap="flat" cmpd="sng" algn="ctr">
                      <a:solidFill>
                        <a:srgbClr val="CCCCCC"/>
                      </a:solidFill>
                      <a:prstDash val="solid"/>
                      <a:round/>
                      <a:headEnd type="none" w="med" len="med"/>
                      <a:tailEnd type="none" w="med" len="med"/>
                    </a:lnB>
                    <a:lnTlToBr>
                      <a:noFill/>
                    </a:lnTlToBr>
                    <a:lnBlToTr>
                      <a:noFill/>
                    </a:lnBlToTr>
                    <a:no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1"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Calibri" charset="0"/>
                          <a:ea typeface="Arial" charset="0"/>
                          <a:cs typeface="Arial" charset="0"/>
                          <a:hlinkClick r:id="rId2"/>
                        </a:rPr>
                        <a:t>File</a:t>
                      </a:r>
                      <a:endParaRPr kumimoji="0" lang="en-US" altLang="en-US" sz="1000" b="0" i="0" u="none" strike="noStrike" cap="none" normalizeH="0" baseline="0">
                        <a:ln>
                          <a:noFill/>
                        </a:ln>
                        <a:solidFill>
                          <a:schemeClr val="tx1"/>
                        </a:solidFill>
                        <a:effectLst/>
                        <a:latin typeface="Calibri" charset="0"/>
                        <a:ea typeface="Arial" charset="0"/>
                        <a:cs typeface="Arial" charset="0"/>
                      </a:endParaRPr>
                    </a:p>
                  </a:txBody>
                  <a:tcPr marL="50992" marR="35411" marT="24788" marB="24788" horzOverflow="overflow">
                    <a:lnL>
                      <a:noFill/>
                    </a:lnL>
                    <a:lnR>
                      <a:noFill/>
                    </a:lnR>
                    <a:lnT>
                      <a:noFill/>
                    </a:lnT>
                    <a:lnB w="6350" cap="flat" cmpd="sng" algn="ctr">
                      <a:solidFill>
                        <a:srgbClr val="CCCCCC"/>
                      </a:solidFill>
                      <a:prstDash val="solid"/>
                      <a:round/>
                      <a:headEnd type="none" w="med" len="med"/>
                      <a:tailEnd type="none" w="med" len="med"/>
                    </a:lnB>
                    <a:lnTlToBr>
                      <a:noFill/>
                    </a:lnTlToBr>
                    <a:lnBlToTr>
                      <a:noFill/>
                    </a:lnBlToTr>
                    <a:no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sk-SK" altLang="en-US" sz="1000" b="0" i="0" u="none" strike="noStrike" cap="none" normalizeH="0" baseline="0">
                          <a:ln>
                            <a:noFill/>
                          </a:ln>
                          <a:solidFill>
                            <a:schemeClr val="tx1"/>
                          </a:solidFill>
                          <a:effectLst/>
                          <a:latin typeface="Calibri" charset="0"/>
                          <a:ea typeface="Arial" charset="0"/>
                          <a:cs typeface="Arial" charset="0"/>
                        </a:rPr>
                        <a:t> </a:t>
                      </a:r>
                    </a:p>
                  </a:txBody>
                  <a:tcPr marL="35411" marR="35411" marT="24788" marB="24788" horzOverflow="overflow">
                    <a:lnL>
                      <a:noFill/>
                    </a:lnL>
                    <a:lnR>
                      <a:noFill/>
                    </a:lnR>
                    <a:lnT>
                      <a:noFill/>
                    </a:lnT>
                    <a:lnB w="6350" cap="flat" cmpd="sng" algn="ctr">
                      <a:solidFill>
                        <a:srgbClr val="CCCCCC"/>
                      </a:solidFill>
                      <a:prstDash val="solid"/>
                      <a:round/>
                      <a:headEnd type="none" w="med" len="med"/>
                      <a:tailEnd type="none" w="med" len="med"/>
                    </a:lnB>
                    <a:lnTlToBr>
                      <a:noFill/>
                    </a:lnTlToBr>
                    <a:lnBlToTr>
                      <a:noFill/>
                    </a:lnBlToTr>
                    <a:no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Calibri" charset="0"/>
                          <a:ea typeface="Arial" charset="0"/>
                          <a:cs typeface="Arial" charset="0"/>
                          <a:hlinkClick r:id="rId3"/>
                        </a:rPr>
                        <a:t>Modified</a:t>
                      </a:r>
                      <a:endParaRPr kumimoji="0" lang="en-US" altLang="en-US" sz="1000" b="0" i="0" u="none" strike="noStrike" cap="none" normalizeH="0" baseline="0">
                        <a:ln>
                          <a:noFill/>
                        </a:ln>
                        <a:solidFill>
                          <a:schemeClr val="tx1"/>
                        </a:solidFill>
                        <a:effectLst/>
                        <a:latin typeface="Calibri" charset="0"/>
                        <a:ea typeface="Arial" charset="0"/>
                        <a:cs typeface="Arial" charset="0"/>
                      </a:endParaRPr>
                    </a:p>
                  </a:txBody>
                  <a:tcPr marL="35411" marR="35411" marT="24788" marB="24788" horzOverflow="overflow">
                    <a:lnL>
                      <a:noFill/>
                    </a:lnL>
                    <a:lnR>
                      <a:noFill/>
                    </a:lnR>
                    <a:lnT>
                      <a:noFill/>
                    </a:lnT>
                    <a:lnB w="6350" cap="flat" cmpd="sng" algn="ctr">
                      <a:solidFill>
                        <a:srgbClr val="CCCCCC"/>
                      </a:solidFill>
                      <a:prstDash val="solid"/>
                      <a:round/>
                      <a:headEnd type="none" w="med" len="med"/>
                      <a:tailEnd type="none" w="med" len="med"/>
                    </a:lnB>
                    <a:lnTlToBr>
                      <a:noFill/>
                    </a:lnTlToBr>
                    <a:lnBlToTr>
                      <a:noFill/>
                    </a:lnBlToTr>
                    <a:noFill/>
                  </a:tcPr>
                </a:tc>
              </a:tr>
              <a:tr h="203200">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50992" marR="50992" marT="24788" marB="24788" horzOverflow="overflow">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1"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Calibri" charset="0"/>
                          <a:ea typeface="Arial" charset="0"/>
                          <a:cs typeface="Arial" charset="0"/>
                        </a:rPr>
                        <a:t>Microsoft Excel Spreadsheet </a:t>
                      </a:r>
                      <a:r>
                        <a:rPr kumimoji="0" lang="en-US" altLang="en-US" sz="1000" b="0" i="0" u="none" strike="noStrike" cap="none" normalizeH="0" baseline="0">
                          <a:ln>
                            <a:noFill/>
                          </a:ln>
                          <a:solidFill>
                            <a:srgbClr val="002664"/>
                          </a:solidFill>
                          <a:effectLst/>
                          <a:latin typeface="Calibri" charset="0"/>
                          <a:ea typeface="Arial" charset="0"/>
                          <a:cs typeface="Arial" charset="0"/>
                          <a:hlinkClick r:id="rId4" tooltip="Download"/>
                        </a:rPr>
                        <a:t>MI_Person_Mapping.xlsx</a:t>
                      </a: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50992" marR="35411" marT="24788" marB="24788" horzOverflow="overflow">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35411" marR="35411" marT="24788" marB="24788" horzOverflow="overflow">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Calibri" charset="0"/>
                          <a:ea typeface="Arial" charset="0"/>
                          <a:cs typeface="Arial" charset="0"/>
                        </a:rPr>
                        <a:t>Dec 01, 2016 by </a:t>
                      </a:r>
                      <a:r>
                        <a:rPr kumimoji="0" lang="en-US" altLang="en-US" sz="1000" b="0" i="0" u="none" strike="noStrike" cap="none" normalizeH="0" baseline="0">
                          <a:ln>
                            <a:noFill/>
                          </a:ln>
                          <a:solidFill>
                            <a:srgbClr val="002664"/>
                          </a:solidFill>
                          <a:effectLst/>
                          <a:latin typeface="Calibri" charset="0"/>
                          <a:ea typeface="Arial" charset="0"/>
                          <a:cs typeface="Arial" charset="0"/>
                          <a:hlinkClick r:id="rId5"/>
                        </a:rPr>
                        <a:t>Anand Dighe</a:t>
                      </a: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35411" marR="35411" marT="24788" marB="24788" horzOverflow="overflow">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a:noFill/>
                    </a:lnTlToBr>
                    <a:lnBlToTr>
                      <a:noFill/>
                    </a:lnBlToTr>
                    <a:solidFill>
                      <a:srgbClr val="FFFFFF"/>
                    </a:solidFill>
                  </a:tcPr>
                </a:tc>
              </a:tr>
              <a:tr h="355600">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50992" marR="50992" marT="24788" marB="24788" horzOverflow="overflow">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1"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Calibri" charset="0"/>
                          <a:ea typeface="Arial" charset="0"/>
                          <a:cs typeface="Arial" charset="0"/>
                        </a:rPr>
                        <a:t>JPEG File </a:t>
                      </a:r>
                      <a:r>
                        <a:rPr kumimoji="0" lang="en-US" altLang="en-US" sz="1000" b="0" i="0" u="none" strike="noStrike" cap="none" normalizeH="0" baseline="0">
                          <a:ln>
                            <a:noFill/>
                          </a:ln>
                          <a:solidFill>
                            <a:srgbClr val="002664"/>
                          </a:solidFill>
                          <a:effectLst/>
                          <a:latin typeface="Calibri" charset="0"/>
                          <a:ea typeface="Arial" charset="0"/>
                          <a:cs typeface="Arial" charset="0"/>
                          <a:hlinkClick r:id="rId6" tooltip="Download"/>
                        </a:rPr>
                        <a:t>MI_Stream_HDFS_Structure.jpg</a:t>
                      </a: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50992" marR="35411" marT="24788" marB="24788" horzOverflow="overflow">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35411" marR="35411" marT="24788" marB="24788" horzOverflow="overflow">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Calibri" charset="0"/>
                          <a:ea typeface="Arial" charset="0"/>
                          <a:cs typeface="Arial" charset="0"/>
                        </a:rPr>
                        <a:t>yesterday at 11:42 AM by </a:t>
                      </a:r>
                      <a:r>
                        <a:rPr kumimoji="0" lang="en-US" altLang="en-US" sz="1000" b="0" i="0" u="none" strike="noStrike" cap="none" normalizeH="0" baseline="0">
                          <a:ln>
                            <a:noFill/>
                          </a:ln>
                          <a:solidFill>
                            <a:srgbClr val="002664"/>
                          </a:solidFill>
                          <a:effectLst/>
                          <a:latin typeface="Calibri" charset="0"/>
                          <a:ea typeface="Arial" charset="0"/>
                          <a:cs typeface="Arial" charset="0"/>
                          <a:hlinkClick r:id="rId5"/>
                        </a:rPr>
                        <a:t>Anand Dighe</a:t>
                      </a: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35411" marR="35411" marT="24788" marB="24788" horzOverflow="overflow">
                    <a:lnL>
                      <a:noFill/>
                    </a:lnL>
                    <a:lnR>
                      <a:noFill/>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lnTlToBr>
                      <a:noFill/>
                    </a:lnTlToBr>
                    <a:lnBlToTr>
                      <a:noFill/>
                    </a:lnBlToTr>
                    <a:solidFill>
                      <a:srgbClr val="FFFFFF"/>
                    </a:solidFill>
                  </a:tcPr>
                </a:tc>
              </a:tr>
              <a:tr h="355600">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50992" marR="50992" marT="24788" marB="24788" horzOverflow="overflow">
                    <a:lnL>
                      <a:noFill/>
                    </a:lnL>
                    <a:lnR>
                      <a:noFill/>
                    </a:lnR>
                    <a:lnT w="6350" cap="flat" cmpd="sng" algn="ctr">
                      <a:solidFill>
                        <a:srgbClr val="CCCCCC"/>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1"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Calibri" charset="0"/>
                          <a:ea typeface="Arial" charset="0"/>
                          <a:cs typeface="Arial" charset="0"/>
                        </a:rPr>
                        <a:t>Microsoft Excel Spreadsheet </a:t>
                      </a:r>
                      <a:r>
                        <a:rPr kumimoji="0" lang="en-US" altLang="en-US" sz="1000" b="0" i="0" u="none" strike="noStrike" cap="none" normalizeH="0" baseline="0">
                          <a:ln>
                            <a:noFill/>
                          </a:ln>
                          <a:solidFill>
                            <a:srgbClr val="002664"/>
                          </a:solidFill>
                          <a:effectLst/>
                          <a:latin typeface="Calibri" charset="0"/>
                          <a:ea typeface="Arial" charset="0"/>
                          <a:cs typeface="Arial" charset="0"/>
                          <a:hlinkClick r:id="rId7" tooltip="Download"/>
                        </a:rPr>
                        <a:t>MI_Identity_Mapping.xlsx</a:t>
                      </a: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50992" marR="35411" marT="24788" marB="24788" horzOverflow="overflow">
                    <a:lnL>
                      <a:noFill/>
                    </a:lnL>
                    <a:lnR>
                      <a:noFill/>
                    </a:lnR>
                    <a:lnT w="6350" cap="flat" cmpd="sng" algn="ctr">
                      <a:solidFill>
                        <a:srgbClr val="CCCCCC"/>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sk-SK" altLang="en-US" sz="1000" b="0" i="0" u="none" strike="noStrike" cap="none" normalizeH="0" baseline="0">
                          <a:ln>
                            <a:noFill/>
                          </a:ln>
                          <a:solidFill>
                            <a:srgbClr val="333333"/>
                          </a:solidFill>
                          <a:effectLst/>
                          <a:latin typeface="Calibri" charset="0"/>
                          <a:ea typeface="Arial" charset="0"/>
                          <a:cs typeface="Arial" charset="0"/>
                        </a:rPr>
                        <a:t> </a:t>
                      </a:r>
                    </a:p>
                  </a:txBody>
                  <a:tcPr marL="35411" marR="35411" marT="24788" marB="24788" horzOverflow="overflow">
                    <a:lnL>
                      <a:noFill/>
                    </a:lnL>
                    <a:lnR>
                      <a:noFill/>
                    </a:lnR>
                    <a:lnT w="6350" cap="flat" cmpd="sng" algn="ctr">
                      <a:solidFill>
                        <a:srgbClr val="CCCCCC"/>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buClr>
                          <a:srgbClr val="8F23B3"/>
                        </a:buClr>
                        <a:buFont typeface="Arial" charset="0"/>
                        <a:defRPr sz="2400">
                          <a:solidFill>
                            <a:schemeClr val="tx1"/>
                          </a:solidFill>
                          <a:latin typeface="Arial" charset="0"/>
                          <a:ea typeface="Arial" charset="0"/>
                          <a:cs typeface="Arial" charset="0"/>
                        </a:defRPr>
                      </a:lvl1pPr>
                      <a:lvl2pPr marL="742950" indent="-285750">
                        <a:spcBef>
                          <a:spcPct val="20000"/>
                        </a:spcBef>
                        <a:buClr>
                          <a:srgbClr val="8F23B3"/>
                        </a:buClr>
                        <a:buFont typeface="Arial" charset="0"/>
                        <a:defRPr sz="2000">
                          <a:solidFill>
                            <a:schemeClr val="tx1"/>
                          </a:solidFill>
                          <a:latin typeface="Arial" charset="0"/>
                          <a:ea typeface="Arial" charset="0"/>
                          <a:cs typeface="Arial" charset="0"/>
                        </a:defRPr>
                      </a:lvl2pPr>
                      <a:lvl3pPr marL="1143000" indent="-228600">
                        <a:spcBef>
                          <a:spcPct val="20000"/>
                        </a:spcBef>
                        <a:buClr>
                          <a:srgbClr val="8F23B3"/>
                        </a:buClr>
                        <a:buFont typeface="Arial" charset="0"/>
                        <a:defRPr>
                          <a:solidFill>
                            <a:schemeClr val="tx1"/>
                          </a:solidFill>
                          <a:latin typeface="Arial" charset="0"/>
                          <a:ea typeface="Arial" charset="0"/>
                          <a:cs typeface="Arial" charset="0"/>
                        </a:defRPr>
                      </a:lvl3pPr>
                      <a:lvl4pPr marL="1600200" indent="-228600">
                        <a:spcBef>
                          <a:spcPct val="20000"/>
                        </a:spcBef>
                        <a:buClr>
                          <a:srgbClr val="8F23B3"/>
                        </a:buClr>
                        <a:buFont typeface="Arial" charset="0"/>
                        <a:defRPr>
                          <a:solidFill>
                            <a:schemeClr val="tx1"/>
                          </a:solidFill>
                          <a:latin typeface="Arial" charset="0"/>
                          <a:ea typeface="Arial" charset="0"/>
                          <a:cs typeface="Arial" charset="0"/>
                        </a:defRPr>
                      </a:lvl4pPr>
                      <a:lvl5pPr marL="2057400" indent="-228600">
                        <a:spcBef>
                          <a:spcPct val="20000"/>
                        </a:spcBef>
                        <a:buClr>
                          <a:srgbClr val="8F23B3"/>
                        </a:buClr>
                        <a:buFont typeface="Arial" charset="0"/>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defRPr>
                          <a:solidFill>
                            <a:schemeClr val="tx1"/>
                          </a:solidFill>
                          <a:latin typeface="Arial" charset="0"/>
                          <a:ea typeface="Arial" charset="0"/>
                          <a:cs typeface="Arial"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33333"/>
                          </a:solidFill>
                          <a:effectLst/>
                          <a:latin typeface="Calibri" charset="0"/>
                          <a:ea typeface="Arial" charset="0"/>
                          <a:cs typeface="Arial" charset="0"/>
                        </a:rPr>
                        <a:t>yesterday at 5:20 PM by </a:t>
                      </a:r>
                      <a:r>
                        <a:rPr kumimoji="0" lang="en-US" altLang="en-US" sz="1000" b="0" i="0" u="none" strike="noStrike" cap="none" normalizeH="0" baseline="0">
                          <a:ln>
                            <a:noFill/>
                          </a:ln>
                          <a:solidFill>
                            <a:srgbClr val="002664"/>
                          </a:solidFill>
                          <a:effectLst/>
                          <a:latin typeface="Calibri" charset="0"/>
                          <a:ea typeface="Arial" charset="0"/>
                          <a:cs typeface="Arial" charset="0"/>
                          <a:hlinkClick r:id="rId5"/>
                        </a:rPr>
                        <a:t>Anand Dighe</a:t>
                      </a:r>
                      <a:endParaRPr kumimoji="0" lang="en-US" altLang="en-US" sz="1000" b="0" i="0" u="none" strike="noStrike" cap="none" normalizeH="0" baseline="0">
                        <a:ln>
                          <a:noFill/>
                        </a:ln>
                        <a:solidFill>
                          <a:srgbClr val="333333"/>
                        </a:solidFill>
                        <a:effectLst/>
                        <a:latin typeface="Calibri" charset="0"/>
                        <a:ea typeface="Arial" charset="0"/>
                        <a:cs typeface="Arial" charset="0"/>
                      </a:endParaRPr>
                    </a:p>
                  </a:txBody>
                  <a:tcPr marL="35411" marR="35411" marT="24788" marB="24788" horzOverflow="overflow">
                    <a:lnL>
                      <a:noFill/>
                    </a:lnL>
                    <a:lnR>
                      <a:noFill/>
                    </a:lnR>
                    <a:lnT w="6350" cap="flat" cmpd="sng" algn="ctr">
                      <a:solidFill>
                        <a:srgbClr val="CCCCCC"/>
                      </a:solidFill>
                      <a:prstDash val="solid"/>
                      <a:round/>
                      <a:headEnd type="none" w="med" len="med"/>
                      <a:tailEnd type="none" w="med" len="med"/>
                    </a:lnT>
                    <a:lnB>
                      <a:noFill/>
                    </a:lnB>
                    <a:lnTlToBr>
                      <a:noFill/>
                    </a:lnTlToBr>
                    <a:lnBlToTr>
                      <a:noFill/>
                    </a:lnBlToTr>
                    <a:solidFill>
                      <a:srgbClr val="FFFFFF"/>
                    </a:solidFill>
                  </a:tcPr>
                </a:tc>
              </a:tr>
            </a:tbl>
          </a:graphicData>
        </a:graphic>
      </p:graphicFrame>
      <p:sp>
        <p:nvSpPr>
          <p:cNvPr id="5" name="Rectangle 2"/>
          <p:cNvSpPr>
            <a:spLocks noChangeArrowheads="1"/>
          </p:cNvSpPr>
          <p:nvPr/>
        </p:nvSpPr>
        <p:spPr bwMode="auto">
          <a:xfrm>
            <a:off x="452438" y="3305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spAutoFit/>
          </a:bodyPr>
          <a:lstStyle/>
          <a:p>
            <a:r>
              <a:rPr lang="en-US" altLang="en-US" sz="1200" b="1">
                <a:solidFill>
                  <a:srgbClr val="333333"/>
                </a:solidFill>
              </a:rPr>
              <a:t>Purpose</a:t>
            </a:r>
          </a:p>
          <a:p>
            <a:r>
              <a:rPr lang="en-US" altLang="en-US" sz="900"/>
              <a:t>This page will document the design on how data in the MI Kafka Topics (JSON format) will be ingested, processed and handed-over to the next phase in the Data Pipeline. It covers the following:</a:t>
            </a:r>
            <a:endParaRPr lang="en-US" altLang="en-US"/>
          </a:p>
          <a:p>
            <a:pPr>
              <a:buFontTx/>
              <a:buChar char="•"/>
            </a:pPr>
            <a:r>
              <a:rPr lang="en-US" altLang="en-US"/>
              <a:t>How data will be read from MI Kafka Topics;</a:t>
            </a:r>
          </a:p>
          <a:p>
            <a:pPr>
              <a:buFontTx/>
              <a:buChar char="•"/>
            </a:pPr>
            <a:r>
              <a:rPr lang="en-US" altLang="en-US"/>
              <a:t>How data will be processed in Spark;</a:t>
            </a:r>
          </a:p>
          <a:p>
            <a:pPr>
              <a:buFontTx/>
              <a:buChar char="•"/>
            </a:pPr>
            <a:r>
              <a:rPr lang="en-US" altLang="en-US"/>
              <a:t>How data will be written to a persistent staging data store</a:t>
            </a:r>
          </a:p>
          <a:p>
            <a:endParaRPr lang="en-US" altLang="en-US" sz="1200" b="1">
              <a:solidFill>
                <a:srgbClr val="333333"/>
              </a:solidFill>
            </a:endParaRPr>
          </a:p>
          <a:p>
            <a:r>
              <a:rPr lang="en-US" altLang="en-US" sz="1200" b="1">
                <a:solidFill>
                  <a:srgbClr val="333333"/>
                </a:solidFill>
              </a:rPr>
              <a:t>Phase Objective</a:t>
            </a:r>
          </a:p>
          <a:p>
            <a:r>
              <a:rPr lang="en-US" altLang="en-US" sz="900"/>
              <a:t>Spark Streaming will be used for this Phase. Under the cover, Spark Streaming executes as a micro batch, where the batch window can be configured (e.g. every 2 seconds).</a:t>
            </a:r>
            <a:endParaRPr lang="en-US" altLang="en-US"/>
          </a:p>
          <a:p>
            <a:r>
              <a:rPr lang="en-US" altLang="en-US"/>
              <a:t>The main objective of this phase is to:</a:t>
            </a:r>
          </a:p>
          <a:p>
            <a:pPr>
              <a:buFontTx/>
              <a:buChar char="•"/>
            </a:pPr>
            <a:r>
              <a:rPr lang="en-US" altLang="en-US"/>
              <a:t>Ingest the messages (Nested JSON documents) from MI Kafka topics in streaming mode</a:t>
            </a:r>
          </a:p>
          <a:p>
            <a:pPr>
              <a:buFontTx/>
              <a:buChar char="•"/>
            </a:pPr>
            <a:r>
              <a:rPr lang="en-US" altLang="en-US"/>
              <a:t>Convert the nested json structures to flat structures aligned to the target DW data model</a:t>
            </a:r>
          </a:p>
          <a:p>
            <a:pPr>
              <a:buFontTx/>
              <a:buChar char="•"/>
            </a:pPr>
            <a:r>
              <a:rPr lang="en-US" altLang="en-US"/>
              <a:t>Derive Hash values for record keys (Key Hash) and record attributes (Value Hash) </a:t>
            </a:r>
          </a:p>
          <a:p>
            <a:pPr>
              <a:buFontTx/>
              <a:buChar char="•"/>
            </a:pPr>
            <a:r>
              <a:rPr lang="en-US" altLang="en-US"/>
              <a:t>Write the flattened structures to files in HDFS</a:t>
            </a:r>
          </a:p>
          <a:p>
            <a:r>
              <a:rPr lang="en-US" altLang="en-US" sz="1200" b="1">
                <a:solidFill>
                  <a:srgbClr val="333333"/>
                </a:solidFill>
              </a:rPr>
              <a:t>Phase Logical Steps</a:t>
            </a:r>
          </a:p>
          <a:p>
            <a:r>
              <a:rPr lang="en-US" altLang="en-US" sz="1000" b="1">
                <a:solidFill>
                  <a:srgbClr val="333333"/>
                </a:solidFill>
              </a:rPr>
              <a:t>Read Step</a:t>
            </a:r>
          </a:p>
          <a:p>
            <a:pPr>
              <a:buFontTx/>
              <a:buChar char="•"/>
            </a:pPr>
            <a:r>
              <a:rPr lang="en-US" altLang="en-US" sz="900"/>
              <a:t>Data will be read from the following MI Kafka Topics which contain the messages as Nested JSON Documents </a:t>
            </a:r>
            <a:r>
              <a:rPr lang="en-US" altLang="en-US" i="1"/>
              <a:t>[</a:t>
            </a:r>
            <a:r>
              <a:rPr lang="en-US" altLang="en-US" b="1" i="1"/>
              <a:t>Note -</a:t>
            </a:r>
            <a:r>
              <a:rPr lang="en-US" altLang="en-US" i="1"/>
              <a:t> The previous phase (Phase 1) has converted data from Kafka Message Pack format and written to Kafka MI in JSON format]</a:t>
            </a:r>
            <a:endParaRPr lang="en-US" altLang="en-US"/>
          </a:p>
          <a:p>
            <a:pPr lvl="1">
              <a:buFontTx/>
              <a:buChar char="•"/>
            </a:pPr>
            <a:r>
              <a:rPr lang="en-US" altLang="en-US" i="1"/>
              <a:t>Person</a:t>
            </a:r>
            <a:endParaRPr lang="en-US" altLang="en-US"/>
          </a:p>
          <a:p>
            <a:pPr lvl="1">
              <a:buFontTx/>
              <a:buChar char="•"/>
            </a:pPr>
            <a:r>
              <a:rPr lang="en-US" altLang="en-US" i="1"/>
              <a:t>Identity, </a:t>
            </a:r>
            <a:endParaRPr lang="en-US" altLang="en-US"/>
          </a:p>
          <a:p>
            <a:pPr lvl="1">
              <a:buFontTx/>
              <a:buChar char="•"/>
            </a:pPr>
            <a:r>
              <a:rPr lang="en-US" altLang="en-US" i="1"/>
              <a:t>Service Delivery</a:t>
            </a:r>
            <a:endParaRPr lang="en-US" altLang="en-US"/>
          </a:p>
          <a:p>
            <a:pPr lvl="1">
              <a:buFontTx/>
              <a:buChar char="•"/>
            </a:pPr>
            <a:r>
              <a:rPr lang="en-US" altLang="en-US" i="1"/>
              <a:t>Event</a:t>
            </a:r>
            <a:endParaRPr lang="en-US" altLang="en-US"/>
          </a:p>
          <a:p>
            <a:pPr lvl="1">
              <a:buFontTx/>
              <a:buChar char="•"/>
            </a:pPr>
            <a:r>
              <a:rPr lang="en-US" altLang="en-US" i="1"/>
              <a:t>Address</a:t>
            </a:r>
            <a:endParaRPr lang="en-US" altLang="en-US"/>
          </a:p>
          <a:p>
            <a:pPr lvl="1">
              <a:buFontTx/>
              <a:buChar char="•"/>
            </a:pPr>
            <a:r>
              <a:rPr lang="en-US" altLang="en-US" i="1"/>
              <a:t>Organisation</a:t>
            </a:r>
            <a:endParaRPr lang="en-US" altLang="en-US"/>
          </a:p>
          <a:p>
            <a:pPr lvl="1">
              <a:buFontTx/>
              <a:buChar char="•"/>
            </a:pPr>
            <a:r>
              <a:rPr lang="en-US" altLang="en-US" i="1"/>
              <a:t>Individual</a:t>
            </a:r>
            <a:endParaRPr lang="en-US" altLang="en-US"/>
          </a:p>
          <a:p>
            <a:pPr>
              <a:buFontTx/>
              <a:buChar char="•"/>
            </a:pPr>
            <a:r>
              <a:rPr lang="en-US" altLang="en-US"/>
              <a:t>At the end of this step, the data in Kafka (JSON) shall be read into Spark memory structures (RDD/DataFrames)</a:t>
            </a:r>
          </a:p>
          <a:p>
            <a:r>
              <a:rPr lang="en-US" altLang="en-US"/>
              <a:t> </a:t>
            </a:r>
            <a:endParaRPr lang="en-US" altLang="en-US" sz="1000" b="1">
              <a:solidFill>
                <a:srgbClr val="333333"/>
              </a:solidFill>
            </a:endParaRPr>
          </a:p>
          <a:p>
            <a:r>
              <a:rPr lang="en-US" altLang="en-US" sz="1000" b="1">
                <a:solidFill>
                  <a:srgbClr val="333333"/>
                </a:solidFill>
              </a:rPr>
              <a:t>Process Step</a:t>
            </a:r>
          </a:p>
          <a:p>
            <a:pPr>
              <a:buFontTx/>
              <a:buChar char="•"/>
            </a:pPr>
            <a:r>
              <a:rPr lang="en-US" altLang="en-US" sz="900"/>
              <a:t>In this step, the nested json structures shall be flattened to align to the target DW data model. </a:t>
            </a:r>
            <a:endParaRPr lang="en-US" altLang="en-US"/>
          </a:p>
          <a:p>
            <a:pPr>
              <a:buFontTx/>
              <a:buChar char="•"/>
            </a:pPr>
            <a:r>
              <a:rPr lang="en-US" altLang="en-US"/>
              <a:t>Additionally Hash Values would be derived for the following:</a:t>
            </a:r>
          </a:p>
          <a:p>
            <a:pPr lvl="1">
              <a:buFontTx/>
              <a:buAutoNum type="arabicPeriod"/>
            </a:pPr>
            <a:r>
              <a:rPr lang="en-US" altLang="en-US"/>
              <a:t>Key Hash = Hash (Record Source + Record Handle ID)</a:t>
            </a:r>
          </a:p>
          <a:p>
            <a:pPr lvl="1">
              <a:buFontTx/>
              <a:buAutoNum type="arabicPeriod" startAt="2"/>
            </a:pPr>
            <a:r>
              <a:rPr lang="en-US" altLang="en-US"/>
              <a:t>Value Hash = Hash (Record Non-key attributes)</a:t>
            </a:r>
          </a:p>
          <a:p>
            <a:pPr>
              <a:buFontTx/>
              <a:buChar char="•"/>
            </a:pPr>
            <a:r>
              <a:rPr lang="en-US" altLang="en-US"/>
              <a:t>SHA1 algorithm will be used to generate the Hash Values</a:t>
            </a:r>
          </a:p>
          <a:p>
            <a:pPr>
              <a:buFontTx/>
              <a:buChar char="•"/>
            </a:pPr>
            <a:r>
              <a:rPr lang="en-US" altLang="en-US"/>
              <a:t>All of this processing would be done in memory using Spark data structures.</a:t>
            </a:r>
            <a:br>
              <a:rPr lang="en-US" altLang="en-US"/>
            </a:br>
            <a:r>
              <a:rPr lang="en-US" altLang="en-US"/>
              <a:t/>
            </a:r>
            <a:br>
              <a:rPr lang="en-US" altLang="en-US"/>
            </a:br>
            <a:endParaRPr lang="en-US" altLang="en-US"/>
          </a:p>
          <a:p>
            <a:r>
              <a:rPr lang="en-US" altLang="en-US"/>
              <a:t>Note: The attachments to this page will provide the detailed mapping rules required for the processing step. E.g. Person Mapping rules are present in </a:t>
            </a:r>
            <a:r>
              <a:rPr lang="en-US" altLang="en-US" b="1"/>
              <a:t>MI_Person_Mapping.xlsx</a:t>
            </a:r>
            <a:endParaRPr lang="en-US" altLang="en-US" sz="1000" b="1">
              <a:solidFill>
                <a:srgbClr val="333333"/>
              </a:solidFill>
            </a:endParaRPr>
          </a:p>
          <a:p>
            <a:r>
              <a:rPr lang="en-US" altLang="en-US" sz="1000" b="1">
                <a:solidFill>
                  <a:srgbClr val="333333"/>
                </a:solidFill>
              </a:rPr>
              <a:t>Write Step</a:t>
            </a:r>
          </a:p>
          <a:p>
            <a:pPr>
              <a:buFontTx/>
              <a:buChar char="•"/>
            </a:pPr>
            <a:r>
              <a:rPr lang="en-US" altLang="en-US" sz="900"/>
              <a:t>In this step, the data from the Processing step will be written to HDFS file</a:t>
            </a:r>
            <a:endParaRPr lang="en-US" altLang="en-US"/>
          </a:p>
          <a:p>
            <a:pPr>
              <a:buFontTx/>
              <a:buChar char="•"/>
            </a:pPr>
            <a:r>
              <a:rPr lang="en-US" altLang="en-US"/>
              <a:t>The HDFS files will have a hierarchical structure as</a:t>
            </a:r>
          </a:p>
          <a:p>
            <a:pPr lvl="1">
              <a:buFontTx/>
              <a:buChar char="•"/>
            </a:pPr>
            <a:r>
              <a:rPr lang="en-US" altLang="en-US"/>
              <a:t>/apps/MI/stream/</a:t>
            </a:r>
          </a:p>
          <a:p>
            <a:pPr lvl="2">
              <a:buFontTx/>
              <a:buChar char="•"/>
            </a:pPr>
            <a:r>
              <a:rPr lang="en-US" altLang="en-US"/>
              <a:t>&lt;Domain&gt;</a:t>
            </a:r>
          </a:p>
          <a:p>
            <a:pPr lvl="3">
              <a:buFontTx/>
              <a:buChar char="•"/>
            </a:pPr>
            <a:r>
              <a:rPr lang="en-US" altLang="en-US"/>
              <a:t>&lt;Target Table(s)</a:t>
            </a:r>
          </a:p>
          <a:p>
            <a:pPr lvl="4">
              <a:buFontTx/>
              <a:buChar char="•"/>
            </a:pPr>
            <a:r>
              <a:rPr lang="en-US" altLang="en-US"/>
              <a:t>Time-period</a:t>
            </a:r>
          </a:p>
          <a:p>
            <a:pPr>
              <a:buFontTx/>
              <a:buChar char="•"/>
            </a:pPr>
            <a:r>
              <a:rPr lang="en-US" altLang="en-US"/>
              <a:t>Here is a snapshot of how the data will look for Person Domain</a:t>
            </a:r>
          </a:p>
          <a:p>
            <a:r>
              <a:rPr lang="en-US" altLang="en-US"/>
              <a:t>  </a:t>
            </a:r>
            <a:endParaRPr lang="en-US" altLang="en-US" sz="1200" b="1">
              <a:solidFill>
                <a:srgbClr val="333333"/>
              </a:solidFill>
            </a:endParaRPr>
          </a:p>
          <a:p>
            <a:r>
              <a:rPr lang="en-US" altLang="en-US" sz="1200" b="1">
                <a:solidFill>
                  <a:srgbClr val="333333"/>
                </a:solidFill>
              </a:rPr>
              <a:t>Summary</a:t>
            </a:r>
          </a:p>
          <a:p>
            <a:r>
              <a:rPr lang="en-US" altLang="en-US" sz="900"/>
              <a:t>At the end of this Phase, the data from MI Kafka would have been processed, hash values derived and written to HDFS into files aligned to the target data model. This data will be then read by the next Phase in the Data Pipeline for further processing and write to the target DW.</a:t>
            </a:r>
            <a:endParaRPr lang="en-US" altLang="en-US" sz="24000"/>
          </a:p>
          <a:p>
            <a:r>
              <a:rPr lang="en-US" altLang="en-US" sz="24000"/>
              <a:t/>
            </a:r>
            <a:br>
              <a:rPr lang="en-US" altLang="en-US" sz="24000"/>
            </a:br>
            <a:endParaRPr lang="en-US" altLang="en-US" sz="24000"/>
          </a:p>
          <a:p>
            <a:pPr>
              <a:buFontTx/>
              <a:buChar char="•"/>
            </a:pPr>
            <a:r>
              <a:rPr lang="en-US" altLang="en-US" sz="24000">
                <a:solidFill>
                  <a:srgbClr val="999999"/>
                </a:solidFill>
              </a:rPr>
              <a:t>Drag and drop to upload or </a:t>
            </a:r>
            <a:r>
              <a:rPr lang="en-US" altLang="en-US" sz="1000">
                <a:solidFill>
                  <a:srgbClr val="002664"/>
                </a:solidFill>
                <a:ea typeface="inherit" charset="0"/>
                <a:cs typeface="inherit" charset="0"/>
              </a:rPr>
              <a:t>browse for files</a:t>
            </a:r>
            <a:r>
              <a:rPr lang="en-US" altLang="en-US" sz="900">
                <a:solidFill>
                  <a:srgbClr val="999999"/>
                </a:solidFill>
              </a:rPr>
              <a:t> </a:t>
            </a:r>
            <a:r>
              <a:rPr lang="en-US" altLang="en-US" sz="24000">
                <a:solidFill>
                  <a:srgbClr val="999999"/>
                </a:solidFill>
              </a:rPr>
              <a:t>  </a:t>
            </a:r>
            <a:endParaRPr lang="en-US" altLang="en-US" sz="1900"/>
          </a:p>
          <a:p>
            <a:r>
              <a:rPr lang="en-US" altLang="en-US" sz="1900">
                <a:solidFill>
                  <a:srgbClr val="002664"/>
                </a:solidFill>
                <a:hlinkClick r:id="rId8" tooltip="Download all the latest versions of attachments on this page as single zip file."/>
              </a:rPr>
              <a:t>Download All</a:t>
            </a:r>
            <a:r>
              <a:rPr lang="en-US" altLang="en-US" sz="1900"/>
              <a:t> </a:t>
            </a:r>
            <a:r>
              <a:rPr lang="en-US" altLang="en-US" sz="1900">
                <a:solidFill>
                  <a:srgbClr val="999999"/>
                </a:solidFill>
              </a:rPr>
              <a:t>| </a:t>
            </a:r>
            <a:r>
              <a:rPr lang="en-US" altLang="en-US" sz="1900">
                <a:solidFill>
                  <a:srgbClr val="002664"/>
                </a:solidFill>
                <a:hlinkClick r:id="rId9"/>
              </a:rPr>
              <a:t>Lock All </a:t>
            </a:r>
            <a:r>
              <a:rPr lang="en-US" altLang="en-US" sz="1900"/>
              <a:t>|</a:t>
            </a:r>
            <a:r>
              <a:rPr lang="en-US" altLang="en-US" sz="1900">
                <a:solidFill>
                  <a:srgbClr val="999999"/>
                </a:solidFill>
              </a:rPr>
              <a:t> </a:t>
            </a:r>
            <a:r>
              <a:rPr lang="en-US" altLang="en-US" sz="1900">
                <a:solidFill>
                  <a:srgbClr val="002664"/>
                </a:solidFill>
                <a:hlinkClick r:id="rId10"/>
              </a:rPr>
              <a:t>Unlock All</a:t>
            </a:r>
            <a:endParaRPr lang="en-US" altLang="en-US" sz="1900"/>
          </a:p>
          <a:p>
            <a:r>
              <a:rPr lang="en-US" altLang="en-US" sz="1900">
                <a:solidFill>
                  <a:srgbClr val="999999"/>
                </a:solidFill>
              </a:rPr>
              <a:t> </a:t>
            </a:r>
          </a:p>
          <a:p>
            <a:r>
              <a:rPr lang="en-US" altLang="en-US" sz="1900">
                <a:solidFill>
                  <a:srgbClr val="002664"/>
                </a:solidFill>
                <a:hlinkClick r:id="rId11"/>
              </a:rPr>
              <a:t>Like</a:t>
            </a:r>
            <a:r>
              <a:rPr lang="en-US" altLang="en-US" sz="1900"/>
              <a:t>Be the first to like this</a:t>
            </a:r>
            <a:endParaRPr lang="en-US" altLang="en-US" sz="1900">
              <a:solidFill>
                <a:srgbClr val="999999"/>
              </a:solidFill>
            </a:endParaRPr>
          </a:p>
          <a:p>
            <a:pPr>
              <a:buFontTx/>
              <a:buChar char="•"/>
            </a:pPr>
            <a:r>
              <a:rPr lang="en-US" altLang="en-US" sz="1900">
                <a:solidFill>
                  <a:srgbClr val="707070"/>
                </a:solidFill>
              </a:rPr>
              <a:t>No labels</a:t>
            </a:r>
            <a:endParaRPr lang="en-US" altLang="en-US" sz="1900"/>
          </a:p>
          <a:p>
            <a:pPr fontAlgn="ctr">
              <a:buFontTx/>
              <a:buChar char="•"/>
            </a:pPr>
            <a:r>
              <a:rPr lang="en-US" altLang="en-US" sz="1900">
                <a:solidFill>
                  <a:srgbClr val="002664"/>
                </a:solidFill>
                <a:hlinkClick r:id="rId11" tooltip="Edit Labels (l)"/>
              </a:rPr>
              <a:t>Edit Labels</a:t>
            </a:r>
            <a:endParaRPr lang="en-US" altLang="en-US" sz="1900"/>
          </a:p>
          <a:p>
            <a:r>
              <a:rPr lang="en-US" altLang="en-US" sz="1900">
                <a:solidFill>
                  <a:srgbClr val="002664"/>
                </a:solidFill>
                <a:hlinkClick r:id="rId12"/>
              </a:rPr>
              <a:t>  </a:t>
            </a:r>
            <a:endParaRPr lang="en-US" altLang="en-US" sz="1900"/>
          </a:p>
          <a:p>
            <a:r>
              <a:rPr lang="en-US" altLang="en-US" sz="1900">
                <a:solidFill>
                  <a:srgbClr val="002664"/>
                </a:solidFill>
              </a:rPr>
              <a:t>Write a comment…</a:t>
            </a:r>
          </a:p>
          <a:p>
            <a:r>
              <a:rPr lang="en-US" altLang="en-US" sz="1900">
                <a:solidFill>
                  <a:srgbClr val="002664"/>
                </a:solidFill>
              </a:rPr>
              <a:t/>
            </a:r>
            <a:br>
              <a:rPr lang="en-US" altLang="en-US" sz="1900">
                <a:solidFill>
                  <a:srgbClr val="002664"/>
                </a:solidFill>
              </a:rPr>
            </a:br>
            <a:endParaRPr lang="en-US" altLang="en-US" sz="1900">
              <a:solidFill>
                <a:srgbClr val="002664"/>
              </a:solidFill>
            </a:endParaRPr>
          </a:p>
        </p:txBody>
      </p:sp>
      <p:sp>
        <p:nvSpPr>
          <p:cNvPr id="34840" name="AutoShape 3" descr="https://confluence.ipttools.info/download/attachments/76684808/MI_Stream_HDFS_Structure.jpg?version=1&amp;modificationDate=1481110937390&amp;api=v2"/>
          <p:cNvSpPr>
            <a:spLocks noChangeAspect="1" noChangeArrowheads="1"/>
          </p:cNvSpPr>
          <p:nvPr/>
        </p:nvSpPr>
        <p:spPr bwMode="auto">
          <a:xfrm>
            <a:off x="452438" y="3305175"/>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endParaRPr lang="en-US" altLang="en-US" sz="1800"/>
          </a:p>
        </p:txBody>
      </p:sp>
      <p:sp>
        <p:nvSpPr>
          <p:cNvPr id="34841" name="AutoShape 4" descr="https://confluence.ipttools.info/images/icons/wait.gif"/>
          <p:cNvSpPr>
            <a:spLocks noChangeAspect="1" noChangeArrowheads="1"/>
          </p:cNvSpPr>
          <p:nvPr/>
        </p:nvSpPr>
        <p:spPr bwMode="auto">
          <a:xfrm>
            <a:off x="452438" y="3305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endParaRPr lang="en-US" altLang="en-US" sz="1800"/>
          </a:p>
        </p:txBody>
      </p:sp>
      <p:sp>
        <p:nvSpPr>
          <p:cNvPr id="34842" name="AutoShape 5" descr="ser icon: Add a picture of yourself">
            <a:hlinkClick r:id="rId12"/>
          </p:cNvPr>
          <p:cNvSpPr>
            <a:spLocks noChangeAspect="1" noChangeArrowheads="1"/>
          </p:cNvSpPr>
          <p:nvPr/>
        </p:nvSpPr>
        <p:spPr bwMode="auto">
          <a:xfrm>
            <a:off x="452438" y="3305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endParaRPr lang="en-US" altLang="en-US"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41"/>
          <p:cNvSpPr txBox="1">
            <a:spLocks noChangeArrowheads="1"/>
          </p:cNvSpPr>
          <p:nvPr/>
        </p:nvSpPr>
        <p:spPr bwMode="auto">
          <a:xfrm>
            <a:off x="6883796" y="2515394"/>
            <a:ext cx="730250" cy="554037"/>
          </a:xfrm>
          <a:prstGeom prst="rect">
            <a:avLst/>
          </a:prstGeom>
          <a:pattFill prst="pct25">
            <a:fgClr>
              <a:srgbClr val="FFC000"/>
            </a:fgClr>
            <a:bgClr>
              <a:schemeClr val="bg1"/>
            </a:bgClr>
          </a:pattFill>
          <a:ln w="15875">
            <a:solidFill>
              <a:srgbClr val="FFC000"/>
            </a:solidFill>
            <a:miter lim="800000"/>
            <a:headEnd/>
            <a:tailEnd/>
          </a:ln>
        </p:spPr>
        <p:txBody>
          <a:bodyPr>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1000" b="1" dirty="0"/>
              <a:t>Spark+ </a:t>
            </a:r>
          </a:p>
          <a:p>
            <a:pPr>
              <a:spcBef>
                <a:spcPct val="0"/>
              </a:spcBef>
              <a:buClrTx/>
              <a:buFontTx/>
              <a:buNone/>
            </a:pPr>
            <a:r>
              <a:rPr lang="en-US" altLang="en-US" sz="1000" b="1" dirty="0"/>
              <a:t>Native Scripts</a:t>
            </a:r>
          </a:p>
        </p:txBody>
      </p:sp>
      <p:cxnSp>
        <p:nvCxnSpPr>
          <p:cNvPr id="77" name="Straight Connector 76"/>
          <p:cNvCxnSpPr/>
          <p:nvPr/>
        </p:nvCxnSpPr>
        <p:spPr>
          <a:xfrm>
            <a:off x="6562725" y="609600"/>
            <a:ext cx="53975" cy="551338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219200" y="1398588"/>
            <a:ext cx="0" cy="47244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895600" y="609600"/>
            <a:ext cx="0" cy="551338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169" name="Rounded Rectangle 6168"/>
          <p:cNvSpPr/>
          <p:nvPr/>
        </p:nvSpPr>
        <p:spPr>
          <a:xfrm>
            <a:off x="1338263" y="3381375"/>
            <a:ext cx="1023937" cy="1343025"/>
          </a:xfrm>
          <a:prstGeom prst="roundRect">
            <a:avLst/>
          </a:prstGeom>
          <a:gradFill>
            <a:gsLst>
              <a:gs pos="0">
                <a:schemeClr val="bg1">
                  <a:lumMod val="95000"/>
                </a:schemeClr>
              </a:gs>
              <a:gs pos="64999">
                <a:srgbClr val="F0EBD5"/>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a:spcBef>
                <a:spcPct val="0"/>
              </a:spcBef>
              <a:buClrTx/>
              <a:buFontTx/>
              <a:buNone/>
            </a:pPr>
            <a:r>
              <a:rPr lang="en-US" altLang="en-US" sz="1200">
                <a:latin typeface="Calibri" charset="0"/>
              </a:rPr>
              <a:t>IPT</a:t>
            </a:r>
            <a:endParaRPr lang="en-US" altLang="en-US" sz="1800">
              <a:latin typeface="Calibri" charset="0"/>
            </a:endParaRPr>
          </a:p>
        </p:txBody>
      </p:sp>
      <p:sp>
        <p:nvSpPr>
          <p:cNvPr id="19" name="Rectangle 18"/>
          <p:cNvSpPr/>
          <p:nvPr/>
        </p:nvSpPr>
        <p:spPr>
          <a:xfrm>
            <a:off x="5551222" y="2974976"/>
            <a:ext cx="1122362" cy="960438"/>
          </a:xfrm>
          <a:prstGeom prst="rect">
            <a:avLst/>
          </a:prstGeom>
          <a:gradFill>
            <a:gsLst>
              <a:gs pos="77000">
                <a:srgbClr val="DDEBCF"/>
              </a:gs>
              <a:gs pos="100000">
                <a:srgbClr val="9CB86E"/>
              </a:gs>
              <a:gs pos="100000">
                <a:srgbClr val="156B1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endParaRPr lang="en-US" altLang="en-US" sz="1000" b="1">
              <a:solidFill>
                <a:srgbClr val="404040"/>
              </a:solidFill>
              <a:latin typeface="Calibri" charset="0"/>
            </a:endParaRPr>
          </a:p>
        </p:txBody>
      </p:sp>
      <p:sp>
        <p:nvSpPr>
          <p:cNvPr id="6146" name="Title 1"/>
          <p:cNvSpPr>
            <a:spLocks noGrp="1"/>
          </p:cNvSpPr>
          <p:nvPr>
            <p:ph type="title"/>
          </p:nvPr>
        </p:nvSpPr>
        <p:spPr>
          <a:xfrm>
            <a:off x="250825" y="0"/>
            <a:ext cx="8893175" cy="204788"/>
          </a:xfrm>
          <a:gradFill>
            <a:gsLst>
              <a:gs pos="0">
                <a:srgbClr val="8F23B3"/>
              </a:gs>
              <a:gs pos="50000">
                <a:schemeClr val="accent1">
                  <a:tint val="44500"/>
                  <a:satMod val="160000"/>
                </a:schemeClr>
              </a:gs>
              <a:gs pos="100000">
                <a:schemeClr val="accent1">
                  <a:tint val="23500"/>
                  <a:satMod val="160000"/>
                </a:schemeClr>
              </a:gs>
            </a:gsLst>
          </a:gradFill>
        </p:spPr>
        <p:txBody>
          <a:bodyPr>
            <a:normAutofit fontScale="90000"/>
          </a:bodyPr>
          <a:lstStyle/>
          <a:p>
            <a:pPr eaLnBrk="1" hangingPunct="1"/>
            <a:r>
              <a:rPr lang="en-GB" altLang="en-US" sz="3200" dirty="0">
                <a:latin typeface="Arial" charset="0"/>
                <a:cs typeface="Arial" charset="0"/>
              </a:rPr>
              <a:t>MI Data Architecture – </a:t>
            </a:r>
            <a:br>
              <a:rPr lang="en-GB" altLang="en-US" sz="3200" dirty="0">
                <a:latin typeface="Arial" charset="0"/>
                <a:cs typeface="Arial" charset="0"/>
              </a:rPr>
            </a:br>
            <a:r>
              <a:rPr lang="en-GB" altLang="en-US" sz="1800" i="1" dirty="0">
                <a:latin typeface="Arial" charset="0"/>
                <a:cs typeface="Arial" charset="0"/>
              </a:rPr>
              <a:t>Proposed Data Pipeline</a:t>
            </a:r>
            <a:endParaRPr lang="en-US" altLang="en-US" i="1" dirty="0">
              <a:latin typeface="Arial" charset="0"/>
              <a:cs typeface="Arial" charset="0"/>
            </a:endParaRPr>
          </a:p>
        </p:txBody>
      </p:sp>
      <p:sp>
        <p:nvSpPr>
          <p:cNvPr id="4" name="Flowchart: Direct Access Storage 3"/>
          <p:cNvSpPr/>
          <p:nvPr/>
        </p:nvSpPr>
        <p:spPr>
          <a:xfrm>
            <a:off x="2549525" y="3241675"/>
            <a:ext cx="954088" cy="519113"/>
          </a:xfrm>
          <a:prstGeom prst="flowChartMagneticDrum">
            <a:avLst/>
          </a:prstGeom>
          <a:gradFill>
            <a:gsLst>
              <a:gs pos="0">
                <a:schemeClr val="accent3">
                  <a:lumMod val="90000"/>
                </a:schemeClr>
              </a:gs>
              <a:gs pos="100000">
                <a:srgbClr val="9CB86E"/>
              </a:gs>
              <a:gs pos="100000">
                <a:srgbClr val="156B13"/>
              </a:gs>
            </a:gsLst>
            <a:lin ang="5400000" scaled="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000" b="1" dirty="0">
                <a:solidFill>
                  <a:srgbClr val="404040"/>
                </a:solidFill>
                <a:latin typeface="Calibri" charset="0"/>
              </a:rPr>
              <a:t>Final State Topic</a:t>
            </a:r>
            <a:endParaRPr lang="en-US" altLang="en-US" sz="1000" b="1" dirty="0">
              <a:solidFill>
                <a:srgbClr val="404040"/>
              </a:solidFill>
              <a:latin typeface="Calibri" charset="0"/>
            </a:endParaRPr>
          </a:p>
        </p:txBody>
      </p:sp>
      <p:sp>
        <p:nvSpPr>
          <p:cNvPr id="6" name="Flowchart: Multidocument 5"/>
          <p:cNvSpPr/>
          <p:nvPr/>
        </p:nvSpPr>
        <p:spPr>
          <a:xfrm>
            <a:off x="4963152" y="860125"/>
            <a:ext cx="779462" cy="728662"/>
          </a:xfrm>
          <a:prstGeom prst="flowChartMultidocument">
            <a:avLst/>
          </a:prstGeom>
          <a:gradFill flip="none" rotWithShape="1">
            <a:gsLst>
              <a:gs pos="0">
                <a:srgbClr val="00B0F0"/>
              </a:gs>
              <a:gs pos="45000">
                <a:srgbClr val="F0EBD5"/>
              </a:gs>
              <a:gs pos="100000">
                <a:srgbClr val="D1C39F"/>
              </a:gs>
            </a:gsLst>
            <a:lin ang="5400000" scaled="0"/>
            <a:tileRect r="-100000" b="-10000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dirty="0">
                <a:solidFill>
                  <a:srgbClr val="404040"/>
                </a:solidFill>
                <a:latin typeface="Calibri" charset="0"/>
              </a:rPr>
              <a:t>HDFS (S3)</a:t>
            </a:r>
            <a:endParaRPr lang="en-US" altLang="en-US" sz="1100" b="1" dirty="0">
              <a:solidFill>
                <a:srgbClr val="404040"/>
              </a:solidFill>
              <a:latin typeface="Calibri" charset="0"/>
            </a:endParaRPr>
          </a:p>
        </p:txBody>
      </p:sp>
      <p:sp>
        <p:nvSpPr>
          <p:cNvPr id="7" name="Flowchart: Magnetic Disk 6"/>
          <p:cNvSpPr/>
          <p:nvPr/>
        </p:nvSpPr>
        <p:spPr>
          <a:xfrm>
            <a:off x="5665787" y="3028950"/>
            <a:ext cx="901700" cy="798512"/>
          </a:xfrm>
          <a:prstGeom prst="flowChartMagneticDisk">
            <a:avLst/>
          </a:prstGeom>
          <a:gradFill flip="none" rotWithShape="1">
            <a:gsLst>
              <a:gs pos="21000">
                <a:srgbClr val="00B0F0"/>
              </a:gs>
              <a:gs pos="65000">
                <a:srgbClr val="F0EBD5"/>
              </a:gs>
              <a:gs pos="100000">
                <a:srgbClr val="D1C39F"/>
              </a:gs>
            </a:gsLst>
            <a:lin ang="5400000" scaled="0"/>
            <a:tileRect r="-100000" b="-10000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400" b="1" dirty="0">
                <a:solidFill>
                  <a:srgbClr val="404040"/>
                </a:solidFill>
                <a:latin typeface="Calibri" charset="0"/>
              </a:rPr>
              <a:t>MI </a:t>
            </a:r>
            <a:r>
              <a:rPr lang="en-GB" altLang="en-US" sz="1400" b="1" dirty="0" smtClean="0">
                <a:solidFill>
                  <a:srgbClr val="404040"/>
                </a:solidFill>
                <a:latin typeface="Calibri" charset="0"/>
              </a:rPr>
              <a:t>DW Green Plum</a:t>
            </a:r>
            <a:endParaRPr lang="en-US" altLang="en-US" sz="1400" b="1" dirty="0">
              <a:solidFill>
                <a:srgbClr val="404040"/>
              </a:solidFill>
              <a:latin typeface="Calibri" charset="0"/>
            </a:endParaRPr>
          </a:p>
        </p:txBody>
      </p:sp>
      <p:sp>
        <p:nvSpPr>
          <p:cNvPr id="8" name="Rounded Rectangle 7"/>
          <p:cNvSpPr/>
          <p:nvPr/>
        </p:nvSpPr>
        <p:spPr>
          <a:xfrm>
            <a:off x="3352800" y="2690813"/>
            <a:ext cx="819150" cy="371475"/>
          </a:xfrm>
          <a:prstGeom prst="roundRect">
            <a:avLst/>
          </a:prstGeom>
          <a:gradFill flip="none" rotWithShape="1">
            <a:gsLst>
              <a:gs pos="0">
                <a:schemeClr val="accent6">
                  <a:lumMod val="60000"/>
                  <a:lumOff val="40000"/>
                </a:schemeClr>
              </a:gs>
              <a:gs pos="64999">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000" b="1" dirty="0" err="1">
                <a:solidFill>
                  <a:srgbClr val="404040"/>
                </a:solidFill>
                <a:latin typeface="Calibri" charset="0"/>
              </a:rPr>
              <a:t>Samza</a:t>
            </a:r>
            <a:r>
              <a:rPr lang="en-GB" altLang="en-US" sz="1000" b="1" dirty="0">
                <a:solidFill>
                  <a:srgbClr val="404040"/>
                </a:solidFill>
                <a:latin typeface="Calibri" charset="0"/>
              </a:rPr>
              <a:t> Streaming</a:t>
            </a:r>
            <a:endParaRPr lang="en-US" altLang="en-US" sz="1000" b="1" dirty="0">
              <a:solidFill>
                <a:srgbClr val="404040"/>
              </a:solidFill>
              <a:latin typeface="Calibri" charset="0"/>
            </a:endParaRPr>
          </a:p>
        </p:txBody>
      </p:sp>
      <p:cxnSp>
        <p:nvCxnSpPr>
          <p:cNvPr id="12" name="Curved Connector 11"/>
          <p:cNvCxnSpPr>
            <a:stCxn id="4" idx="0"/>
            <a:endCxn id="8" idx="1"/>
          </p:cNvCxnSpPr>
          <p:nvPr/>
        </p:nvCxnSpPr>
        <p:spPr>
          <a:xfrm rot="5400000" flipH="1" flipV="1">
            <a:off x="3006725" y="2895600"/>
            <a:ext cx="365125" cy="32702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3"/>
          </p:cNvCxnSpPr>
          <p:nvPr/>
        </p:nvCxnSpPr>
        <p:spPr>
          <a:xfrm>
            <a:off x="4171950" y="2876550"/>
            <a:ext cx="160338" cy="385763"/>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54" idx="3"/>
            <a:endCxn id="4" idx="1"/>
          </p:cNvCxnSpPr>
          <p:nvPr/>
        </p:nvCxnSpPr>
        <p:spPr>
          <a:xfrm>
            <a:off x="2232025" y="2074863"/>
            <a:ext cx="317500" cy="142716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0" idx="2"/>
            <a:endCxn id="19" idx="0"/>
          </p:cNvCxnSpPr>
          <p:nvPr/>
        </p:nvCxnSpPr>
        <p:spPr>
          <a:xfrm rot="16200000" flipH="1">
            <a:off x="5698296" y="2560868"/>
            <a:ext cx="716493" cy="11172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19" idx="3"/>
            <a:endCxn id="91" idx="1"/>
          </p:cNvCxnSpPr>
          <p:nvPr/>
        </p:nvCxnSpPr>
        <p:spPr>
          <a:xfrm>
            <a:off x="6673584" y="3455195"/>
            <a:ext cx="165168" cy="84136"/>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21" idx="0"/>
          </p:cNvCxnSpPr>
          <p:nvPr/>
        </p:nvCxnSpPr>
        <p:spPr>
          <a:xfrm rot="5400000" flipH="1" flipV="1">
            <a:off x="3542009" y="1960267"/>
            <a:ext cx="2208212" cy="34508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389438" y="685800"/>
            <a:ext cx="30162" cy="5376863"/>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1420813" y="1865313"/>
            <a:ext cx="811212" cy="419100"/>
          </a:xfrm>
          <a:prstGeom prst="roundRect">
            <a:avLst/>
          </a:prstGeom>
          <a:gradFill flip="none" rotWithShape="1">
            <a:gsLst>
              <a:gs pos="0">
                <a:srgbClr val="FFFF00"/>
              </a:gs>
              <a:gs pos="55000">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dirty="0">
                <a:solidFill>
                  <a:srgbClr val="404040"/>
                </a:solidFill>
                <a:latin typeface="Calibri" charset="0"/>
              </a:rPr>
              <a:t>INGEST</a:t>
            </a:r>
            <a:endParaRPr lang="en-US" altLang="en-US" sz="1100" b="1" dirty="0">
              <a:solidFill>
                <a:srgbClr val="404040"/>
              </a:solidFill>
              <a:latin typeface="Calibri" charset="0"/>
            </a:endParaRPr>
          </a:p>
        </p:txBody>
      </p:sp>
      <p:sp>
        <p:nvSpPr>
          <p:cNvPr id="55" name="Rounded Rectangle 54"/>
          <p:cNvSpPr/>
          <p:nvPr/>
        </p:nvSpPr>
        <p:spPr>
          <a:xfrm>
            <a:off x="1452563" y="3724275"/>
            <a:ext cx="787400" cy="420688"/>
          </a:xfrm>
          <a:prstGeom prst="roundRect">
            <a:avLst/>
          </a:prstGeom>
          <a:gradFill flip="none" rotWithShape="1">
            <a:gsLst>
              <a:gs pos="0">
                <a:schemeClr val="accent1">
                  <a:lumMod val="40000"/>
                  <a:lumOff val="60000"/>
                </a:schemeClr>
              </a:gs>
              <a:gs pos="64999">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a:solidFill>
                  <a:srgbClr val="404040"/>
                </a:solidFill>
                <a:latin typeface="Calibri" charset="0"/>
              </a:rPr>
              <a:t>CW</a:t>
            </a:r>
            <a:endParaRPr lang="en-US" altLang="en-US" sz="1100" b="1">
              <a:solidFill>
                <a:srgbClr val="404040"/>
              </a:solidFill>
              <a:latin typeface="Calibri" charset="0"/>
            </a:endParaRPr>
          </a:p>
        </p:txBody>
      </p:sp>
      <p:sp>
        <p:nvSpPr>
          <p:cNvPr id="56" name="Rounded Rectangle 55"/>
          <p:cNvSpPr/>
          <p:nvPr/>
        </p:nvSpPr>
        <p:spPr>
          <a:xfrm>
            <a:off x="1452563" y="4241800"/>
            <a:ext cx="787400" cy="420688"/>
          </a:xfrm>
          <a:prstGeom prst="roundRect">
            <a:avLst/>
          </a:prstGeom>
          <a:gradFill flip="none" rotWithShape="1">
            <a:gsLst>
              <a:gs pos="0">
                <a:schemeClr val="accent1">
                  <a:lumMod val="40000"/>
                  <a:lumOff val="60000"/>
                </a:schemeClr>
              </a:gs>
              <a:gs pos="64999">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a:solidFill>
                  <a:srgbClr val="404040"/>
                </a:solidFill>
                <a:latin typeface="Calibri" charset="0"/>
              </a:rPr>
              <a:t>PCV</a:t>
            </a:r>
            <a:endParaRPr lang="en-US" altLang="en-US" sz="1100" b="1">
              <a:solidFill>
                <a:srgbClr val="404040"/>
              </a:solidFill>
              <a:latin typeface="Calibri" charset="0"/>
            </a:endParaRPr>
          </a:p>
        </p:txBody>
      </p:sp>
      <p:cxnSp>
        <p:nvCxnSpPr>
          <p:cNvPr id="61" name="Curved Connector 60"/>
          <p:cNvCxnSpPr>
            <a:stCxn id="55" idx="3"/>
          </p:cNvCxnSpPr>
          <p:nvPr/>
        </p:nvCxnSpPr>
        <p:spPr>
          <a:xfrm flipV="1">
            <a:off x="2239963" y="3663950"/>
            <a:ext cx="350837" cy="27146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56" idx="3"/>
          </p:cNvCxnSpPr>
          <p:nvPr/>
        </p:nvCxnSpPr>
        <p:spPr>
          <a:xfrm flipV="1">
            <a:off x="2239963" y="3709988"/>
            <a:ext cx="350837" cy="74295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Flowchart: Magnetic Disk 79"/>
          <p:cNvSpPr/>
          <p:nvPr/>
        </p:nvSpPr>
        <p:spPr>
          <a:xfrm>
            <a:off x="373063" y="2590800"/>
            <a:ext cx="617537" cy="438150"/>
          </a:xfrm>
          <a:prstGeom prst="flowChartMagneticDisk">
            <a:avLst/>
          </a:prstGeom>
          <a:gradFill flip="none" rotWithShape="1">
            <a:gsLst>
              <a:gs pos="0">
                <a:srgbClr val="FFFF00"/>
              </a:gs>
              <a:gs pos="43000">
                <a:srgbClr val="F0EBD5"/>
              </a:gs>
              <a:gs pos="100000">
                <a:srgbClr val="D1C39F"/>
              </a:gs>
            </a:gsLst>
            <a:lin ang="5400000" scaled="0"/>
            <a:tileRect r="-100000" b="-10000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a:solidFill>
                  <a:srgbClr val="404040"/>
                </a:solidFill>
                <a:latin typeface="Calibri" charset="0"/>
              </a:rPr>
              <a:t>ASYS</a:t>
            </a:r>
            <a:endParaRPr lang="en-US" altLang="en-US" sz="1100" b="1">
              <a:solidFill>
                <a:srgbClr val="404040"/>
              </a:solidFill>
              <a:latin typeface="Calibri" charset="0"/>
            </a:endParaRPr>
          </a:p>
        </p:txBody>
      </p:sp>
      <p:sp>
        <p:nvSpPr>
          <p:cNvPr id="82" name="Flowchart: Magnetic Disk 81"/>
          <p:cNvSpPr/>
          <p:nvPr/>
        </p:nvSpPr>
        <p:spPr>
          <a:xfrm>
            <a:off x="385763" y="2057400"/>
            <a:ext cx="585787" cy="409575"/>
          </a:xfrm>
          <a:prstGeom prst="flowChartMagneticDisk">
            <a:avLst/>
          </a:prstGeom>
          <a:gradFill flip="none" rotWithShape="1">
            <a:gsLst>
              <a:gs pos="0">
                <a:srgbClr val="FFFF00"/>
              </a:gs>
              <a:gs pos="43000">
                <a:srgbClr val="F0EBD5"/>
              </a:gs>
              <a:gs pos="100000">
                <a:srgbClr val="D1C39F"/>
              </a:gs>
            </a:gsLst>
            <a:lin ang="5400000" scaled="0"/>
            <a:tileRect r="-100000" b="-10000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a:solidFill>
                  <a:srgbClr val="404040"/>
                </a:solidFill>
                <a:latin typeface="Calibri" charset="0"/>
              </a:rPr>
              <a:t>CRS</a:t>
            </a:r>
            <a:endParaRPr lang="en-US" altLang="en-US" sz="1100" b="1">
              <a:solidFill>
                <a:srgbClr val="404040"/>
              </a:solidFill>
              <a:latin typeface="Calibri" charset="0"/>
            </a:endParaRPr>
          </a:p>
        </p:txBody>
      </p:sp>
      <p:sp>
        <p:nvSpPr>
          <p:cNvPr id="83" name="Flowchart: Magnetic Disk 82"/>
          <p:cNvSpPr/>
          <p:nvPr/>
        </p:nvSpPr>
        <p:spPr>
          <a:xfrm>
            <a:off x="384175" y="1524000"/>
            <a:ext cx="587375" cy="393700"/>
          </a:xfrm>
          <a:prstGeom prst="flowChartMagneticDisk">
            <a:avLst/>
          </a:prstGeom>
          <a:gradFill flip="none" rotWithShape="1">
            <a:gsLst>
              <a:gs pos="0">
                <a:srgbClr val="FFFF00"/>
              </a:gs>
              <a:gs pos="43000">
                <a:srgbClr val="F0EBD5"/>
              </a:gs>
              <a:gs pos="100000">
                <a:srgbClr val="D1C39F"/>
              </a:gs>
            </a:gsLst>
            <a:lin ang="5400000" scaled="0"/>
            <a:tileRect r="-100000" b="-10000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a:solidFill>
                  <a:srgbClr val="404040"/>
                </a:solidFill>
                <a:latin typeface="Calibri" charset="0"/>
              </a:rPr>
              <a:t>CID</a:t>
            </a:r>
            <a:endParaRPr lang="en-US" altLang="en-US" sz="1100" b="1">
              <a:solidFill>
                <a:srgbClr val="404040"/>
              </a:solidFill>
              <a:latin typeface="Calibri" charset="0"/>
            </a:endParaRPr>
          </a:p>
        </p:txBody>
      </p:sp>
      <p:sp>
        <p:nvSpPr>
          <p:cNvPr id="88" name="Rectangle 87"/>
          <p:cNvSpPr/>
          <p:nvPr/>
        </p:nvSpPr>
        <p:spPr>
          <a:xfrm>
            <a:off x="7824258" y="1368425"/>
            <a:ext cx="1089025" cy="3138487"/>
          </a:xfrm>
          <a:prstGeom prst="rect">
            <a:avLst/>
          </a:prstGeom>
          <a:gradFill>
            <a:gsLst>
              <a:gs pos="77000">
                <a:srgbClr val="DDEBCF"/>
              </a:gs>
              <a:gs pos="100000">
                <a:srgbClr val="9CB86E"/>
              </a:gs>
              <a:gs pos="100000">
                <a:srgbClr val="156B1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US" altLang="en-US" sz="1000" b="1" dirty="0" smtClean="0">
                <a:solidFill>
                  <a:srgbClr val="404040"/>
                </a:solidFill>
                <a:latin typeface="Calibri" charset="0"/>
              </a:rPr>
              <a:t>;;;;;;;;;;;;;;;;;;;;;;;;;;;;;;;;;</a:t>
            </a:r>
            <a:r>
              <a:rPr lang="en-US" altLang="en-US" sz="1000" b="1" dirty="0" err="1" smtClean="0">
                <a:solidFill>
                  <a:srgbClr val="404040"/>
                </a:solidFill>
                <a:latin typeface="Calibri" charset="0"/>
              </a:rPr>
              <a:t>jhjnb</a:t>
            </a:r>
            <a:endParaRPr lang="en-US" altLang="en-US" sz="1000" b="1" dirty="0">
              <a:solidFill>
                <a:srgbClr val="404040"/>
              </a:solidFill>
              <a:latin typeface="Calibri" charset="0"/>
            </a:endParaRPr>
          </a:p>
        </p:txBody>
      </p:sp>
      <p:sp>
        <p:nvSpPr>
          <p:cNvPr id="89" name="Flowchart: Magnetic Disk 88"/>
          <p:cNvSpPr/>
          <p:nvPr/>
        </p:nvSpPr>
        <p:spPr>
          <a:xfrm>
            <a:off x="7920566" y="2410618"/>
            <a:ext cx="901700" cy="798513"/>
          </a:xfrm>
          <a:prstGeom prst="flowChartMagneticDisk">
            <a:avLst/>
          </a:prstGeom>
          <a:gradFill flip="none" rotWithShape="1">
            <a:gsLst>
              <a:gs pos="0">
                <a:srgbClr val="00B0F0"/>
              </a:gs>
              <a:gs pos="64999">
                <a:srgbClr val="F0EBD5"/>
              </a:gs>
              <a:gs pos="100000">
                <a:srgbClr val="D1C39F"/>
              </a:gs>
            </a:gsLst>
            <a:lin ang="5400000" scaled="0"/>
            <a:tileRect r="-100000" b="-10000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400" b="1">
                <a:solidFill>
                  <a:srgbClr val="404040"/>
                </a:solidFill>
                <a:latin typeface="Calibri" charset="0"/>
              </a:rPr>
              <a:t>BAM Mart</a:t>
            </a:r>
            <a:endParaRPr lang="en-US" altLang="en-US" sz="1400" b="1">
              <a:solidFill>
                <a:srgbClr val="404040"/>
              </a:solidFill>
              <a:latin typeface="Calibri" charset="0"/>
            </a:endParaRPr>
          </a:p>
        </p:txBody>
      </p:sp>
      <p:sp>
        <p:nvSpPr>
          <p:cNvPr id="90" name="Flowchart: Magnetic Disk 89"/>
          <p:cNvSpPr/>
          <p:nvPr/>
        </p:nvSpPr>
        <p:spPr>
          <a:xfrm>
            <a:off x="7917920" y="1467380"/>
            <a:ext cx="901700" cy="817563"/>
          </a:xfrm>
          <a:prstGeom prst="flowChartMagneticDisk">
            <a:avLst/>
          </a:prstGeom>
          <a:gradFill flip="none" rotWithShape="1">
            <a:gsLst>
              <a:gs pos="0">
                <a:srgbClr val="00B0F0"/>
              </a:gs>
              <a:gs pos="64999">
                <a:srgbClr val="F0EBD5"/>
              </a:gs>
              <a:gs pos="100000">
                <a:srgbClr val="D1C39F"/>
              </a:gs>
            </a:gsLst>
            <a:lin ang="5400000" scaled="0"/>
            <a:tileRect r="-100000" b="-10000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400" b="1" dirty="0">
                <a:solidFill>
                  <a:srgbClr val="404040"/>
                </a:solidFill>
                <a:latin typeface="Calibri" charset="0"/>
              </a:rPr>
              <a:t>Asylum Mart</a:t>
            </a:r>
            <a:endParaRPr lang="en-US" altLang="en-US" sz="1400" b="1" dirty="0">
              <a:solidFill>
                <a:srgbClr val="404040"/>
              </a:solidFill>
              <a:latin typeface="Calibri" charset="0"/>
            </a:endParaRPr>
          </a:p>
        </p:txBody>
      </p:sp>
      <p:sp>
        <p:nvSpPr>
          <p:cNvPr id="91" name="Rounded Rectangle 90"/>
          <p:cNvSpPr/>
          <p:nvPr/>
        </p:nvSpPr>
        <p:spPr>
          <a:xfrm>
            <a:off x="6838752" y="3278981"/>
            <a:ext cx="793750" cy="520700"/>
          </a:xfrm>
          <a:prstGeom prst="roundRect">
            <a:avLst/>
          </a:prstGeom>
          <a:gradFill flip="none" rotWithShape="1">
            <a:gsLst>
              <a:gs pos="0">
                <a:schemeClr val="accent6">
                  <a:lumMod val="60000"/>
                  <a:lumOff val="40000"/>
                </a:schemeClr>
              </a:gs>
              <a:gs pos="64999">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a:solidFill>
                  <a:srgbClr val="404040"/>
                </a:solidFill>
                <a:latin typeface="Calibri" charset="0"/>
              </a:rPr>
              <a:t>Data Mart </a:t>
            </a:r>
          </a:p>
          <a:p>
            <a:pPr algn="ctr" eaLnBrk="1" hangingPunct="1">
              <a:spcBef>
                <a:spcPct val="0"/>
              </a:spcBef>
              <a:buClrTx/>
              <a:buFontTx/>
              <a:buNone/>
            </a:pPr>
            <a:r>
              <a:rPr lang="en-GB" altLang="en-US" sz="1100" b="1">
                <a:solidFill>
                  <a:srgbClr val="404040"/>
                </a:solidFill>
                <a:latin typeface="Calibri" charset="0"/>
              </a:rPr>
              <a:t>ETLs</a:t>
            </a:r>
            <a:endParaRPr lang="en-US" altLang="en-US" sz="1100" b="1">
              <a:solidFill>
                <a:srgbClr val="404040"/>
              </a:solidFill>
              <a:latin typeface="Calibri" charset="0"/>
            </a:endParaRPr>
          </a:p>
        </p:txBody>
      </p:sp>
      <p:sp>
        <p:nvSpPr>
          <p:cNvPr id="121" name="Flowchart: Direct Access Storage 120"/>
          <p:cNvSpPr/>
          <p:nvPr/>
        </p:nvSpPr>
        <p:spPr>
          <a:xfrm>
            <a:off x="3997325" y="3236913"/>
            <a:ext cx="952500" cy="519112"/>
          </a:xfrm>
          <a:prstGeom prst="flowChartMagneticDrum">
            <a:avLst/>
          </a:prstGeom>
          <a:gradFill>
            <a:gsLst>
              <a:gs pos="0">
                <a:schemeClr val="accent3">
                  <a:lumMod val="90000"/>
                </a:schemeClr>
              </a:gs>
              <a:gs pos="100000">
                <a:srgbClr val="9CB86E"/>
              </a:gs>
              <a:gs pos="100000">
                <a:srgbClr val="156B13"/>
              </a:gs>
            </a:gsLst>
            <a:lin ang="5400000" scaled="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000" b="1" dirty="0">
                <a:solidFill>
                  <a:srgbClr val="404040"/>
                </a:solidFill>
                <a:latin typeface="Calibri" charset="0"/>
              </a:rPr>
              <a:t>MI Topic</a:t>
            </a:r>
            <a:endParaRPr lang="en-US" altLang="en-US" sz="1000" b="1" dirty="0">
              <a:solidFill>
                <a:srgbClr val="404040"/>
              </a:solidFill>
              <a:latin typeface="Calibri" charset="0"/>
            </a:endParaRPr>
          </a:p>
        </p:txBody>
      </p:sp>
      <p:sp>
        <p:nvSpPr>
          <p:cNvPr id="15394" name="TextBox 1"/>
          <p:cNvSpPr txBox="1">
            <a:spLocks noChangeArrowheads="1"/>
          </p:cNvSpPr>
          <p:nvPr/>
        </p:nvSpPr>
        <p:spPr bwMode="auto">
          <a:xfrm>
            <a:off x="4688150" y="313000"/>
            <a:ext cx="1588294" cy="723900"/>
          </a:xfrm>
          <a:prstGeom prst="rect">
            <a:avLst/>
          </a:prstGeom>
          <a:pattFill prst="pct25">
            <a:fgClr>
              <a:srgbClr val="FFC000"/>
            </a:fgClr>
            <a:bgClr>
              <a:schemeClr val="bg1"/>
            </a:bgClr>
          </a:pattFill>
          <a:ln w="15875">
            <a:solidFill>
              <a:srgbClr val="FFC000"/>
            </a:solidFill>
            <a:miter lim="800000"/>
            <a:headEnd/>
            <a:tailEnd/>
          </a:ln>
        </p:spPr>
        <p:txBody>
          <a:bodyPr wrap="square">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1000" b="1" dirty="0"/>
              <a:t>Spark</a:t>
            </a:r>
          </a:p>
          <a:p>
            <a:pPr>
              <a:spcBef>
                <a:spcPct val="0"/>
              </a:spcBef>
              <a:buClrTx/>
              <a:buFontTx/>
              <a:buNone/>
            </a:pPr>
            <a:r>
              <a:rPr lang="en-US" altLang="en-US" sz="1000" b="1" dirty="0"/>
              <a:t>(Streaming + </a:t>
            </a:r>
          </a:p>
          <a:p>
            <a:pPr>
              <a:spcBef>
                <a:spcPct val="0"/>
              </a:spcBef>
              <a:buClrTx/>
              <a:buFontTx/>
              <a:buNone/>
            </a:pPr>
            <a:r>
              <a:rPr lang="en-US" altLang="en-US" sz="1000" b="1" dirty="0"/>
              <a:t>Micro Batch)</a:t>
            </a:r>
          </a:p>
          <a:p>
            <a:pPr>
              <a:spcBef>
                <a:spcPct val="0"/>
              </a:spcBef>
              <a:buClrTx/>
              <a:buFontTx/>
              <a:buNone/>
            </a:pPr>
            <a:endParaRPr lang="en-US" altLang="en-US" sz="1000" b="1" dirty="0"/>
          </a:p>
        </p:txBody>
      </p:sp>
      <p:cxnSp>
        <p:nvCxnSpPr>
          <p:cNvPr id="45" name="Curved Connector 44"/>
          <p:cNvCxnSpPr>
            <a:endCxn id="88" idx="1"/>
          </p:cNvCxnSpPr>
          <p:nvPr/>
        </p:nvCxnSpPr>
        <p:spPr>
          <a:xfrm flipV="1">
            <a:off x="7181321" y="2937669"/>
            <a:ext cx="642937" cy="32861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Flowchart: Magnetic Disk 62"/>
          <p:cNvSpPr/>
          <p:nvPr/>
        </p:nvSpPr>
        <p:spPr>
          <a:xfrm>
            <a:off x="7877702" y="3325018"/>
            <a:ext cx="901700" cy="798513"/>
          </a:xfrm>
          <a:prstGeom prst="flowChartMagneticDisk">
            <a:avLst/>
          </a:prstGeom>
          <a:gradFill flip="none" rotWithShape="1">
            <a:gsLst>
              <a:gs pos="0">
                <a:srgbClr val="00B0F0"/>
              </a:gs>
              <a:gs pos="64999">
                <a:srgbClr val="F0EBD5"/>
              </a:gs>
              <a:gs pos="100000">
                <a:srgbClr val="D1C39F"/>
              </a:gs>
            </a:gsLst>
            <a:lin ang="5400000" scaled="0"/>
            <a:tileRect r="-100000" b="-10000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400" b="1">
                <a:solidFill>
                  <a:srgbClr val="404040"/>
                </a:solidFill>
                <a:latin typeface="Calibri" charset="0"/>
              </a:rPr>
              <a:t>Future Mart(s)</a:t>
            </a:r>
            <a:endParaRPr lang="en-US" altLang="en-US" sz="1400" b="1">
              <a:solidFill>
                <a:srgbClr val="404040"/>
              </a:solidFill>
              <a:latin typeface="Calibri" charset="0"/>
            </a:endParaRPr>
          </a:p>
        </p:txBody>
      </p:sp>
      <p:sp>
        <p:nvSpPr>
          <p:cNvPr id="10" name="Rounded Rectangle 9"/>
          <p:cNvSpPr/>
          <p:nvPr/>
        </p:nvSpPr>
        <p:spPr>
          <a:xfrm>
            <a:off x="5267125" y="1737783"/>
            <a:ext cx="1467114" cy="520700"/>
          </a:xfrm>
          <a:prstGeom prst="roundRect">
            <a:avLst/>
          </a:prstGeom>
          <a:gradFill flip="none" rotWithShape="1">
            <a:gsLst>
              <a:gs pos="0">
                <a:schemeClr val="accent6">
                  <a:lumMod val="60000"/>
                  <a:lumOff val="40000"/>
                </a:schemeClr>
              </a:gs>
              <a:gs pos="64999">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000" b="1">
                <a:solidFill>
                  <a:srgbClr val="404040"/>
                </a:solidFill>
                <a:latin typeface="Calibri" charset="0"/>
              </a:rPr>
              <a:t>DW Load ETL</a:t>
            </a:r>
            <a:endParaRPr lang="en-US" altLang="en-US" sz="1000" b="1">
              <a:solidFill>
                <a:srgbClr val="404040"/>
              </a:solidFill>
              <a:latin typeface="Calibri" charset="0"/>
            </a:endParaRPr>
          </a:p>
        </p:txBody>
      </p:sp>
      <p:sp>
        <p:nvSpPr>
          <p:cNvPr id="15398" name="TextBox 2"/>
          <p:cNvSpPr txBox="1">
            <a:spLocks noChangeArrowheads="1"/>
          </p:cNvSpPr>
          <p:nvPr/>
        </p:nvSpPr>
        <p:spPr bwMode="auto">
          <a:xfrm>
            <a:off x="2687372" y="668650"/>
            <a:ext cx="24542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1100" dirty="0"/>
              <a:t>Kafka – </a:t>
            </a:r>
            <a:r>
              <a:rPr lang="en-US" altLang="en-US" sz="1100" dirty="0" smtClean="0"/>
              <a:t>buffer </a:t>
            </a:r>
          </a:p>
          <a:p>
            <a:pPr>
              <a:spcBef>
                <a:spcPct val="0"/>
              </a:spcBef>
              <a:buClrTx/>
              <a:buFontTx/>
              <a:buNone/>
            </a:pPr>
            <a:r>
              <a:rPr lang="en-US" altLang="en-US" sz="1100" dirty="0" smtClean="0"/>
              <a:t>Distributed MSG system </a:t>
            </a:r>
            <a:endParaRPr lang="en-US" altLang="en-US" sz="1100" dirty="0"/>
          </a:p>
        </p:txBody>
      </p:sp>
      <p:sp>
        <p:nvSpPr>
          <p:cNvPr id="15399" name="TextBox 1"/>
          <p:cNvSpPr txBox="1">
            <a:spLocks noChangeArrowheads="1"/>
          </p:cNvSpPr>
          <p:nvPr/>
        </p:nvSpPr>
        <p:spPr bwMode="auto">
          <a:xfrm>
            <a:off x="2736850" y="3878263"/>
            <a:ext cx="14065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1000" dirty="0"/>
              <a:t>Message Pack</a:t>
            </a:r>
          </a:p>
        </p:txBody>
      </p:sp>
      <p:sp>
        <p:nvSpPr>
          <p:cNvPr id="15400" name="TextBox 43"/>
          <p:cNvSpPr txBox="1">
            <a:spLocks noChangeArrowheads="1"/>
          </p:cNvSpPr>
          <p:nvPr/>
        </p:nvSpPr>
        <p:spPr bwMode="auto">
          <a:xfrm>
            <a:off x="1431291" y="1114574"/>
            <a:ext cx="14065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spcBef>
                <a:spcPct val="0"/>
              </a:spcBef>
              <a:buClrTx/>
              <a:buFontTx/>
              <a:buNone/>
            </a:pPr>
            <a:r>
              <a:rPr lang="en-US" altLang="en-US" sz="900" dirty="0"/>
              <a:t>Message Pack</a:t>
            </a:r>
          </a:p>
        </p:txBody>
      </p:sp>
      <p:cxnSp>
        <p:nvCxnSpPr>
          <p:cNvPr id="49" name="Curved Connector 48"/>
          <p:cNvCxnSpPr>
            <a:stCxn id="83" idx="1"/>
          </p:cNvCxnSpPr>
          <p:nvPr/>
        </p:nvCxnSpPr>
        <p:spPr>
          <a:xfrm rot="5400000" flipH="1" flipV="1">
            <a:off x="499269" y="1269207"/>
            <a:ext cx="433387" cy="762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Curved Connector 51"/>
          <p:cNvCxnSpPr/>
          <p:nvPr/>
        </p:nvCxnSpPr>
        <p:spPr>
          <a:xfrm>
            <a:off x="1123950" y="792163"/>
            <a:ext cx="369888" cy="26987"/>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Curved Connector 56"/>
          <p:cNvCxnSpPr>
            <a:endCxn id="54" idx="0"/>
          </p:cNvCxnSpPr>
          <p:nvPr/>
        </p:nvCxnSpPr>
        <p:spPr>
          <a:xfrm rot="5400000">
            <a:off x="1616075" y="1579563"/>
            <a:ext cx="496888" cy="7461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1614488" y="560388"/>
            <a:ext cx="811212" cy="536575"/>
          </a:xfrm>
          <a:prstGeom prst="roundRect">
            <a:avLst/>
          </a:prstGeom>
          <a:gradFill flip="none" rotWithShape="1">
            <a:gsLst>
              <a:gs pos="0">
                <a:srgbClr val="FFFF00"/>
              </a:gs>
              <a:gs pos="55000">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dirty="0" smtClean="0">
                <a:solidFill>
                  <a:srgbClr val="404040"/>
                </a:solidFill>
                <a:latin typeface="Calibri" charset="0"/>
              </a:rPr>
              <a:t>Storm</a:t>
            </a:r>
          </a:p>
          <a:p>
            <a:pPr algn="ctr" eaLnBrk="1" hangingPunct="1">
              <a:spcBef>
                <a:spcPct val="0"/>
              </a:spcBef>
              <a:buClrTx/>
              <a:buFontTx/>
              <a:buNone/>
            </a:pPr>
            <a:r>
              <a:rPr lang="en-GB" altLang="en-US" sz="1100" b="1" dirty="0">
                <a:solidFill>
                  <a:srgbClr val="404040"/>
                </a:solidFill>
                <a:latin typeface="Calibri" charset="0"/>
              </a:rPr>
              <a:t>Yarn</a:t>
            </a:r>
          </a:p>
          <a:p>
            <a:pPr algn="ctr" eaLnBrk="1" hangingPunct="1">
              <a:spcBef>
                <a:spcPct val="0"/>
              </a:spcBef>
              <a:buClrTx/>
              <a:buFontTx/>
              <a:buNone/>
            </a:pPr>
            <a:r>
              <a:rPr lang="en-GB" altLang="en-US" sz="1100" b="1" dirty="0" smtClean="0">
                <a:solidFill>
                  <a:srgbClr val="404040"/>
                </a:solidFill>
                <a:latin typeface="Calibri" charset="0"/>
              </a:rPr>
              <a:t>Kafka</a:t>
            </a:r>
            <a:endParaRPr lang="en-US" altLang="en-US" sz="1100" b="1" dirty="0">
              <a:solidFill>
                <a:srgbClr val="404040"/>
              </a:solidFill>
              <a:latin typeface="Calibri" charset="0"/>
            </a:endParaRPr>
          </a:p>
        </p:txBody>
      </p:sp>
      <p:sp>
        <p:nvSpPr>
          <p:cNvPr id="58" name="Rounded Rectangle 57"/>
          <p:cNvSpPr/>
          <p:nvPr/>
        </p:nvSpPr>
        <p:spPr>
          <a:xfrm>
            <a:off x="242888" y="609600"/>
            <a:ext cx="873125" cy="419100"/>
          </a:xfrm>
          <a:prstGeom prst="roundRect">
            <a:avLst/>
          </a:prstGeom>
          <a:gradFill flip="none" rotWithShape="1">
            <a:gsLst>
              <a:gs pos="0">
                <a:srgbClr val="FFFF00"/>
              </a:gs>
              <a:gs pos="55000">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dirty="0" smtClean="0">
                <a:solidFill>
                  <a:srgbClr val="404040"/>
                </a:solidFill>
                <a:latin typeface="Calibri" charset="0"/>
              </a:rPr>
              <a:t>Active MQ</a:t>
            </a:r>
            <a:endParaRPr lang="en-GB" altLang="en-US" sz="1100" b="1" dirty="0">
              <a:solidFill>
                <a:srgbClr val="404040"/>
              </a:solidFill>
              <a:latin typeface="Calibri" charset="0"/>
            </a:endParaRPr>
          </a:p>
          <a:p>
            <a:pPr algn="ctr" eaLnBrk="1" hangingPunct="1">
              <a:spcBef>
                <a:spcPct val="0"/>
              </a:spcBef>
              <a:buClrTx/>
              <a:buFontTx/>
              <a:buNone/>
            </a:pPr>
            <a:r>
              <a:rPr lang="en-GB" altLang="en-US" sz="1100" b="1" dirty="0" smtClean="0">
                <a:solidFill>
                  <a:srgbClr val="404040"/>
                </a:solidFill>
                <a:latin typeface="Calibri" charset="0"/>
              </a:rPr>
              <a:t>P/C/Bro</a:t>
            </a:r>
            <a:endParaRPr lang="en-US" altLang="en-US" sz="1100" b="1" dirty="0">
              <a:solidFill>
                <a:srgbClr val="404040"/>
              </a:solidFill>
              <a:latin typeface="Calibri" charset="0"/>
            </a:endParaRPr>
          </a:p>
        </p:txBody>
      </p:sp>
      <p:sp>
        <p:nvSpPr>
          <p:cNvPr id="2" name="TextBox 1"/>
          <p:cNvSpPr txBox="1"/>
          <p:nvPr/>
        </p:nvSpPr>
        <p:spPr>
          <a:xfrm>
            <a:off x="118080" y="394643"/>
            <a:ext cx="2089149" cy="230832"/>
          </a:xfrm>
          <a:prstGeom prst="rect">
            <a:avLst/>
          </a:prstGeom>
          <a:noFill/>
        </p:spPr>
        <p:txBody>
          <a:bodyPr wrap="square" rtlCol="0">
            <a:spAutoFit/>
          </a:bodyPr>
          <a:lstStyle/>
          <a:p>
            <a:r>
              <a:rPr lang="en-US" sz="900" dirty="0" smtClean="0"/>
              <a:t>Collect data from various DS</a:t>
            </a:r>
            <a:endParaRPr lang="en-US" sz="900" dirty="0"/>
          </a:p>
        </p:txBody>
      </p:sp>
      <p:sp>
        <p:nvSpPr>
          <p:cNvPr id="3" name="TextBox 2"/>
          <p:cNvSpPr txBox="1"/>
          <p:nvPr/>
        </p:nvSpPr>
        <p:spPr>
          <a:xfrm>
            <a:off x="2742275" y="4081463"/>
            <a:ext cx="1306513" cy="230832"/>
          </a:xfrm>
          <a:prstGeom prst="rect">
            <a:avLst/>
          </a:prstGeom>
          <a:noFill/>
        </p:spPr>
        <p:txBody>
          <a:bodyPr wrap="square" rtlCol="0">
            <a:spAutoFit/>
          </a:bodyPr>
          <a:lstStyle/>
          <a:p>
            <a:r>
              <a:rPr lang="en-US" sz="900" dirty="0" smtClean="0"/>
              <a:t>MP to Jason </a:t>
            </a:r>
            <a:endParaRPr lang="en-US" sz="900" dirty="0"/>
          </a:p>
        </p:txBody>
      </p:sp>
      <p:cxnSp>
        <p:nvCxnSpPr>
          <p:cNvPr id="60" name="Curved Connector 59"/>
          <p:cNvCxnSpPr>
            <a:stCxn id="6" idx="3"/>
            <a:endCxn id="10" idx="0"/>
          </p:cNvCxnSpPr>
          <p:nvPr/>
        </p:nvCxnSpPr>
        <p:spPr>
          <a:xfrm>
            <a:off x="5742614" y="1224456"/>
            <a:ext cx="258068" cy="513327"/>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tLang="en-US">
              <a:latin typeface="Arial" charset="0"/>
              <a:cs typeface="Arial" charset="0"/>
            </a:endParaRPr>
          </a:p>
        </p:txBody>
      </p:sp>
      <p:pic>
        <p:nvPicPr>
          <p:cNvPr id="35842"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341438"/>
            <a:ext cx="7461250" cy="41783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85800" y="762000"/>
            <a:ext cx="7370524" cy="4525963"/>
          </a:xfrm>
          <a:prstGeom prst="rect">
            <a:avLst/>
          </a:prstGeom>
        </p:spPr>
      </p:pic>
    </p:spTree>
    <p:extLst>
      <p:ext uri="{BB962C8B-B14F-4D97-AF65-F5344CB8AC3E}">
        <p14:creationId xmlns:p14="http://schemas.microsoft.com/office/powerpoint/2010/main" val="603441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636852"/>
            <a:ext cx="6681720" cy="4525963"/>
          </a:xfrm>
          <a:prstGeom prst="rect">
            <a:avLst/>
          </a:prstGeom>
        </p:spPr>
      </p:pic>
    </p:spTree>
    <p:extLst>
      <p:ext uri="{BB962C8B-B14F-4D97-AF65-F5344CB8AC3E}">
        <p14:creationId xmlns:p14="http://schemas.microsoft.com/office/powerpoint/2010/main" val="1625206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52400"/>
            <a:ext cx="5595068" cy="5308851"/>
          </a:xfrm>
          <a:prstGeom prst="rect">
            <a:avLst/>
          </a:prstGeom>
        </p:spPr>
      </p:pic>
    </p:spTree>
    <p:extLst>
      <p:ext uri="{BB962C8B-B14F-4D97-AF65-F5344CB8AC3E}">
        <p14:creationId xmlns:p14="http://schemas.microsoft.com/office/powerpoint/2010/main" val="1007408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28650" y="2148615"/>
            <a:ext cx="7886700" cy="3705357"/>
          </a:xfrm>
          <a:prstGeom prst="rect">
            <a:avLst/>
          </a:prstGeom>
        </p:spPr>
      </p:pic>
    </p:spTree>
    <p:extLst>
      <p:ext uri="{BB962C8B-B14F-4D97-AF65-F5344CB8AC3E}">
        <p14:creationId xmlns:p14="http://schemas.microsoft.com/office/powerpoint/2010/main" val="186824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http://</a:t>
            </a:r>
            <a:r>
              <a:rPr lang="en-US" dirty="0" err="1"/>
              <a:t>www.slideshare.net</a:t>
            </a:r>
            <a:r>
              <a:rPr lang="en-US" dirty="0"/>
              <a:t>/</a:t>
            </a:r>
            <a:r>
              <a:rPr lang="en-US" dirty="0" err="1"/>
              <a:t>AmazonWebServices</a:t>
            </a:r>
            <a:r>
              <a:rPr lang="en-US" dirty="0"/>
              <a:t>/day-3-devops-culture-continuous-integration-continuous-deployment-on-the-aws-cloud</a:t>
            </a:r>
          </a:p>
        </p:txBody>
      </p:sp>
      <p:pic>
        <p:nvPicPr>
          <p:cNvPr id="4" name="Content Placeholder 3"/>
          <p:cNvPicPr>
            <a:picLocks noGrp="1" noChangeAspect="1"/>
          </p:cNvPicPr>
          <p:nvPr>
            <p:ph idx="1"/>
          </p:nvPr>
        </p:nvPicPr>
        <p:blipFill>
          <a:blip r:embed="rId2"/>
          <a:stretch>
            <a:fillRect/>
          </a:stretch>
        </p:blipFill>
        <p:spPr>
          <a:xfrm>
            <a:off x="533400" y="1600200"/>
            <a:ext cx="8229600" cy="3589156"/>
          </a:xfrm>
          <a:prstGeom prst="rect">
            <a:avLst/>
          </a:prstGeom>
        </p:spPr>
      </p:pic>
    </p:spTree>
    <p:extLst>
      <p:ext uri="{BB962C8B-B14F-4D97-AF65-F5344CB8AC3E}">
        <p14:creationId xmlns:p14="http://schemas.microsoft.com/office/powerpoint/2010/main" val="1289464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2400" y="1600200"/>
            <a:ext cx="3129280" cy="2133600"/>
          </a:xfrm>
          <a:prstGeom prst="rect">
            <a:avLst/>
          </a:prstGeom>
        </p:spPr>
      </p:pic>
      <p:pic>
        <p:nvPicPr>
          <p:cNvPr id="5" name="Picture 4"/>
          <p:cNvPicPr>
            <a:picLocks noChangeAspect="1"/>
          </p:cNvPicPr>
          <p:nvPr/>
        </p:nvPicPr>
        <p:blipFill>
          <a:blip r:embed="rId3"/>
          <a:stretch>
            <a:fillRect/>
          </a:stretch>
        </p:blipFill>
        <p:spPr>
          <a:xfrm>
            <a:off x="3200400" y="1341438"/>
            <a:ext cx="6159500" cy="3530600"/>
          </a:xfrm>
          <a:prstGeom prst="rect">
            <a:avLst/>
          </a:prstGeom>
        </p:spPr>
      </p:pic>
    </p:spTree>
    <p:extLst>
      <p:ext uri="{BB962C8B-B14F-4D97-AF65-F5344CB8AC3E}">
        <p14:creationId xmlns:p14="http://schemas.microsoft.com/office/powerpoint/2010/main" val="1770134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28650" y="1952600"/>
            <a:ext cx="7886700" cy="4097387"/>
          </a:xfrm>
          <a:prstGeom prst="rect">
            <a:avLst/>
          </a:prstGeom>
        </p:spPr>
      </p:pic>
    </p:spTree>
    <p:extLst>
      <p:ext uri="{BB962C8B-B14F-4D97-AF65-F5344CB8AC3E}">
        <p14:creationId xmlns:p14="http://schemas.microsoft.com/office/powerpoint/2010/main" val="1556083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6200" y="228600"/>
            <a:ext cx="4145507" cy="2743200"/>
          </a:xfrm>
          <a:prstGeom prst="rect">
            <a:avLst/>
          </a:prstGeom>
        </p:spPr>
      </p:pic>
      <p:pic>
        <p:nvPicPr>
          <p:cNvPr id="5" name="Picture 4"/>
          <p:cNvPicPr>
            <a:picLocks noChangeAspect="1"/>
          </p:cNvPicPr>
          <p:nvPr/>
        </p:nvPicPr>
        <p:blipFill>
          <a:blip r:embed="rId3"/>
          <a:stretch>
            <a:fillRect/>
          </a:stretch>
        </p:blipFill>
        <p:spPr>
          <a:xfrm>
            <a:off x="4385554" y="122238"/>
            <a:ext cx="4933071" cy="2438400"/>
          </a:xfrm>
          <a:prstGeom prst="rect">
            <a:avLst/>
          </a:prstGeom>
        </p:spPr>
      </p:pic>
    </p:spTree>
    <p:extLst>
      <p:ext uri="{BB962C8B-B14F-4D97-AF65-F5344CB8AC3E}">
        <p14:creationId xmlns:p14="http://schemas.microsoft.com/office/powerpoint/2010/main" val="1043783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152400"/>
            <a:ext cx="7668298" cy="4525963"/>
          </a:xfrm>
          <a:prstGeom prst="rect">
            <a:avLst/>
          </a:prstGeom>
        </p:spPr>
      </p:pic>
    </p:spTree>
    <p:extLst>
      <p:ext uri="{BB962C8B-B14F-4D97-AF65-F5344CB8AC3E}">
        <p14:creationId xmlns:p14="http://schemas.microsoft.com/office/powerpoint/2010/main" val="732463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0"/>
            <a:ext cx="8893175" cy="152400"/>
          </a:xfrm>
        </p:spPr>
        <p:txBody>
          <a:bodyPr>
            <a:normAutofit fontScale="90000"/>
          </a:bodyPr>
          <a:lstStyle/>
          <a:p>
            <a:endParaRPr lang="en-US" altLang="en-US">
              <a:latin typeface="Arial" charset="0"/>
              <a:cs typeface="Arial" charset="0"/>
            </a:endParaRPr>
          </a:p>
        </p:txBody>
      </p:sp>
      <p:sp>
        <p:nvSpPr>
          <p:cNvPr id="17410" name="Content Placeholder 2"/>
          <p:cNvSpPr>
            <a:spLocks noGrp="1"/>
          </p:cNvSpPr>
          <p:nvPr>
            <p:ph idx="1"/>
          </p:nvPr>
        </p:nvSpPr>
        <p:spPr/>
        <p:txBody>
          <a:bodyPr/>
          <a:lstStyle/>
          <a:p>
            <a:endParaRPr lang="en-US" altLang="en-US" dirty="0">
              <a:latin typeface="Arial" charset="0"/>
              <a:cs typeface="Arial" charset="0"/>
            </a:endParaRPr>
          </a:p>
        </p:txBody>
      </p:sp>
      <p:pic>
        <p:nvPicPr>
          <p:cNvPr id="174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0"/>
            <a:ext cx="82423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a:bodyPr>
          <a:lstStyle/>
          <a:p>
            <a:r>
              <a:rPr lang="en-US" sz="1200" dirty="0" err="1" smtClean="0"/>
              <a:t>Git</a:t>
            </a:r>
            <a:r>
              <a:rPr lang="en-US" sz="1200" dirty="0" smtClean="0"/>
              <a:t> Pull / Push</a:t>
            </a:r>
            <a:endParaRPr lang="en-US" sz="1200" dirty="0"/>
          </a:p>
          <a:p>
            <a:r>
              <a:rPr lang="en-US" sz="1200" dirty="0" err="1" smtClean="0"/>
              <a:t>Git</a:t>
            </a:r>
            <a:r>
              <a:rPr lang="en-US" sz="1200" dirty="0" smtClean="0"/>
              <a:t> status</a:t>
            </a:r>
          </a:p>
          <a:p>
            <a:r>
              <a:rPr lang="en-US" sz="1200" dirty="0" err="1" smtClean="0"/>
              <a:t>Git</a:t>
            </a:r>
            <a:r>
              <a:rPr lang="en-US" sz="1200" dirty="0" smtClean="0"/>
              <a:t> add </a:t>
            </a:r>
            <a:r>
              <a:rPr lang="en-US" sz="1200" dirty="0" err="1" smtClean="0"/>
              <a:t>index.html</a:t>
            </a:r>
            <a:r>
              <a:rPr lang="en-US" sz="1200" dirty="0" smtClean="0"/>
              <a:t> or </a:t>
            </a:r>
            <a:r>
              <a:rPr lang="en-US" sz="1200" dirty="0" err="1" smtClean="0"/>
              <a:t>Git</a:t>
            </a:r>
            <a:r>
              <a:rPr lang="en-US" sz="1200" dirty="0" smtClean="0"/>
              <a:t> add . Or </a:t>
            </a:r>
            <a:r>
              <a:rPr lang="en-US" sz="1200" dirty="0" err="1" smtClean="0"/>
              <a:t>Git</a:t>
            </a:r>
            <a:r>
              <a:rPr lang="en-US" sz="1200" dirty="0" smtClean="0"/>
              <a:t> -A</a:t>
            </a:r>
          </a:p>
          <a:p>
            <a:r>
              <a:rPr lang="en-US" sz="1200" dirty="0" err="1" smtClean="0"/>
              <a:t>Git</a:t>
            </a:r>
            <a:r>
              <a:rPr lang="en-US" sz="1200" dirty="0" smtClean="0"/>
              <a:t> commit –m “First commit” or  </a:t>
            </a:r>
            <a:r>
              <a:rPr lang="en-US" sz="1200" dirty="0"/>
              <a:t>“second commit</a:t>
            </a:r>
            <a:r>
              <a:rPr lang="en-US" sz="1200" dirty="0" smtClean="0"/>
              <a:t>”</a:t>
            </a:r>
          </a:p>
          <a:p>
            <a:r>
              <a:rPr lang="en-US" sz="1200" dirty="0" err="1" smtClean="0"/>
              <a:t>Git</a:t>
            </a:r>
            <a:r>
              <a:rPr lang="en-US" sz="1200" dirty="0" smtClean="0"/>
              <a:t> Push</a:t>
            </a:r>
          </a:p>
          <a:p>
            <a:r>
              <a:rPr lang="en-US" sz="1200" dirty="0" smtClean="0"/>
              <a:t>---------</a:t>
            </a:r>
          </a:p>
          <a:p>
            <a:r>
              <a:rPr lang="en-US" sz="1200" dirty="0" err="1" smtClean="0"/>
              <a:t>Git</a:t>
            </a:r>
            <a:r>
              <a:rPr lang="en-US" sz="1200" dirty="0" smtClean="0"/>
              <a:t> checkout master ( check out master)</a:t>
            </a:r>
          </a:p>
          <a:p>
            <a:r>
              <a:rPr lang="en-US" sz="1200" dirty="0" err="1" smtClean="0"/>
              <a:t>Git</a:t>
            </a:r>
            <a:r>
              <a:rPr lang="en-US" sz="1200" dirty="0" smtClean="0"/>
              <a:t> checkout contact-changes ( check out cc branch)</a:t>
            </a:r>
          </a:p>
          <a:p>
            <a:r>
              <a:rPr lang="en-US" sz="1200" dirty="0" err="1" smtClean="0"/>
              <a:t>Git</a:t>
            </a:r>
            <a:r>
              <a:rPr lang="en-US" sz="1200" dirty="0" smtClean="0"/>
              <a:t> merge contact-changes ( Merge the changes )</a:t>
            </a:r>
          </a:p>
          <a:p>
            <a:r>
              <a:rPr lang="en-US" sz="1200" dirty="0" err="1" smtClean="0"/>
              <a:t>Git</a:t>
            </a:r>
            <a:r>
              <a:rPr lang="en-US" sz="1200" dirty="0" smtClean="0"/>
              <a:t> branch –D contact-changes   (Delete the branch )</a:t>
            </a:r>
          </a:p>
          <a:p>
            <a:r>
              <a:rPr lang="en-US" sz="1200" dirty="0" smtClean="0"/>
              <a:t>------------------</a:t>
            </a:r>
          </a:p>
          <a:p>
            <a:r>
              <a:rPr lang="en-US" sz="1200" dirty="0" err="1" smtClean="0"/>
              <a:t>Git</a:t>
            </a:r>
            <a:r>
              <a:rPr lang="en-US" sz="1200" dirty="0" smtClean="0"/>
              <a:t> push origin </a:t>
            </a:r>
            <a:r>
              <a:rPr lang="en-US" sz="1200" dirty="0" err="1" smtClean="0"/>
              <a:t>nbranch</a:t>
            </a:r>
            <a:r>
              <a:rPr lang="en-US" sz="1200" dirty="0" smtClean="0"/>
              <a:t> ( if you only </a:t>
            </a:r>
            <a:r>
              <a:rPr lang="en-US" sz="1200" dirty="0" err="1" smtClean="0"/>
              <a:t>git</a:t>
            </a:r>
            <a:r>
              <a:rPr lang="en-US" sz="1200" dirty="0" smtClean="0"/>
              <a:t> push then it will not push your branch)</a:t>
            </a:r>
          </a:p>
          <a:p>
            <a:r>
              <a:rPr lang="en-US" sz="1200" dirty="0" smtClean="0"/>
              <a:t>--------</a:t>
            </a:r>
          </a:p>
          <a:p>
            <a:r>
              <a:rPr lang="en-US" sz="1200" dirty="0" err="1" smtClean="0"/>
              <a:t>Git</a:t>
            </a:r>
            <a:r>
              <a:rPr lang="en-US" sz="1200" dirty="0" smtClean="0"/>
              <a:t> add .</a:t>
            </a:r>
            <a:endParaRPr lang="en-US" sz="1200" dirty="0"/>
          </a:p>
          <a:p>
            <a:r>
              <a:rPr lang="en-US" sz="1200" dirty="0" err="1"/>
              <a:t>git</a:t>
            </a:r>
            <a:r>
              <a:rPr lang="en-US" sz="1200" dirty="0"/>
              <a:t> commit -am "Third Phase commit </a:t>
            </a:r>
            <a:r>
              <a:rPr lang="en-US" sz="1200" dirty="0" smtClean="0"/>
              <a:t>point”</a:t>
            </a:r>
            <a:endParaRPr lang="en-US" sz="1200" dirty="0"/>
          </a:p>
          <a:p>
            <a:r>
              <a:rPr lang="en-US" sz="1200" dirty="0" err="1" smtClean="0"/>
              <a:t>Git</a:t>
            </a:r>
            <a:r>
              <a:rPr lang="en-US" sz="1200" dirty="0" smtClean="0"/>
              <a:t> push origin master or branch.</a:t>
            </a:r>
          </a:p>
          <a:p>
            <a:r>
              <a:rPr lang="en-US" sz="1200" dirty="0" err="1"/>
              <a:t>git</a:t>
            </a:r>
            <a:r>
              <a:rPr lang="en-US" sz="1200" dirty="0"/>
              <a:t> </a:t>
            </a:r>
            <a:r>
              <a:rPr lang="en-US" sz="1200" dirty="0" smtClean="0"/>
              <a:t>push </a:t>
            </a:r>
            <a:r>
              <a:rPr lang="en-US" sz="1200" dirty="0"/>
              <a:t>-u origin </a:t>
            </a:r>
            <a:r>
              <a:rPr lang="en-US" sz="1200" dirty="0" smtClean="0"/>
              <a:t>master</a:t>
            </a:r>
            <a:endParaRPr lang="en-US" sz="1200" dirty="0"/>
          </a:p>
          <a:p>
            <a:endParaRPr lang="en-US" sz="1200" dirty="0" smtClean="0"/>
          </a:p>
          <a:p>
            <a:r>
              <a:rPr lang="en-US" sz="1200" dirty="0" smtClean="0"/>
              <a:t>Difference between Java and </a:t>
            </a:r>
            <a:r>
              <a:rPr lang="en-US" sz="1200" dirty="0" err="1" smtClean="0"/>
              <a:t>scala</a:t>
            </a:r>
            <a:r>
              <a:rPr lang="en-US" sz="1200" dirty="0" smtClean="0"/>
              <a:t>.</a:t>
            </a:r>
          </a:p>
          <a:p>
            <a:r>
              <a:rPr lang="en-US" sz="1200" dirty="0"/>
              <a:t>http://</a:t>
            </a:r>
            <a:r>
              <a:rPr lang="en-US" sz="1200" dirty="0" err="1"/>
              <a:t>javarevisited.blogspot.co.uk</a:t>
            </a:r>
            <a:r>
              <a:rPr lang="en-US" sz="1200" dirty="0"/>
              <a:t>/2013/11/</a:t>
            </a:r>
            <a:r>
              <a:rPr lang="en-US" sz="1200" dirty="0" err="1"/>
              <a:t>scala</a:t>
            </a:r>
            <a:r>
              <a:rPr lang="en-US" sz="1200" dirty="0"/>
              <a:t>-vs-java-differences-similarities-</a:t>
            </a:r>
            <a:r>
              <a:rPr lang="en-US" sz="1200" dirty="0" err="1"/>
              <a:t>books.html</a:t>
            </a:r>
            <a:endParaRPr lang="en-US" sz="1200" dirty="0" smtClean="0"/>
          </a:p>
        </p:txBody>
      </p:sp>
    </p:spTree>
    <p:extLst>
      <p:ext uri="{BB962C8B-B14F-4D97-AF65-F5344CB8AC3E}">
        <p14:creationId xmlns:p14="http://schemas.microsoft.com/office/powerpoint/2010/main" val="194537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osteele.com/images/2008/git-transpo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
            <a:ext cx="51816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2795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152400" y="-228600"/>
            <a:ext cx="8382000" cy="4525963"/>
          </a:xfrm>
          <a:prstGeom prst="rect">
            <a:avLst/>
          </a:prstGeom>
        </p:spPr>
      </p:pic>
    </p:spTree>
    <p:extLst>
      <p:ext uri="{BB962C8B-B14F-4D97-AF65-F5344CB8AC3E}">
        <p14:creationId xmlns:p14="http://schemas.microsoft.com/office/powerpoint/2010/main" val="252291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9600" y="0"/>
            <a:ext cx="3530600" cy="2641600"/>
          </a:xfrm>
          <a:prstGeom prst="rect">
            <a:avLst/>
          </a:prstGeom>
        </p:spPr>
      </p:pic>
      <p:pic>
        <p:nvPicPr>
          <p:cNvPr id="6" name="Picture 5"/>
          <p:cNvPicPr>
            <a:picLocks noChangeAspect="1"/>
          </p:cNvPicPr>
          <p:nvPr/>
        </p:nvPicPr>
        <p:blipFill>
          <a:blip r:embed="rId3"/>
          <a:stretch>
            <a:fillRect/>
          </a:stretch>
        </p:blipFill>
        <p:spPr>
          <a:xfrm>
            <a:off x="3048000" y="76200"/>
            <a:ext cx="5899461" cy="3429000"/>
          </a:xfrm>
          <a:prstGeom prst="rect">
            <a:avLst/>
          </a:prstGeom>
        </p:spPr>
      </p:pic>
    </p:spTree>
    <p:extLst>
      <p:ext uri="{BB962C8B-B14F-4D97-AF65-F5344CB8AC3E}">
        <p14:creationId xmlns:p14="http://schemas.microsoft.com/office/powerpoint/2010/main" val="200327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t>
            </a:r>
            <a:endParaRPr lang="en-US" dirty="0"/>
          </a:p>
        </p:txBody>
      </p:sp>
      <p:pic>
        <p:nvPicPr>
          <p:cNvPr id="4" name="Content Placeholder 3"/>
          <p:cNvPicPr>
            <a:picLocks noGrp="1" noChangeAspect="1"/>
          </p:cNvPicPr>
          <p:nvPr>
            <p:ph idx="1"/>
          </p:nvPr>
        </p:nvPicPr>
        <p:blipFill>
          <a:blip r:embed="rId2"/>
          <a:stretch>
            <a:fillRect/>
          </a:stretch>
        </p:blipFill>
        <p:spPr>
          <a:xfrm>
            <a:off x="25400" y="76200"/>
            <a:ext cx="3175000" cy="2557887"/>
          </a:xfrm>
          <a:prstGeom prst="rect">
            <a:avLst/>
          </a:prstGeom>
        </p:spPr>
      </p:pic>
      <p:pic>
        <p:nvPicPr>
          <p:cNvPr id="5" name="Picture 4"/>
          <p:cNvPicPr>
            <a:picLocks noChangeAspect="1"/>
          </p:cNvPicPr>
          <p:nvPr/>
        </p:nvPicPr>
        <p:blipFill>
          <a:blip r:embed="rId3"/>
          <a:stretch>
            <a:fillRect/>
          </a:stretch>
        </p:blipFill>
        <p:spPr>
          <a:xfrm>
            <a:off x="5858933" y="0"/>
            <a:ext cx="3064933" cy="2075958"/>
          </a:xfrm>
          <a:prstGeom prst="rect">
            <a:avLst/>
          </a:prstGeom>
        </p:spPr>
      </p:pic>
      <p:pic>
        <p:nvPicPr>
          <p:cNvPr id="6" name="Picture 5"/>
          <p:cNvPicPr>
            <a:picLocks noChangeAspect="1"/>
          </p:cNvPicPr>
          <p:nvPr/>
        </p:nvPicPr>
        <p:blipFill>
          <a:blip r:embed="rId4"/>
          <a:stretch>
            <a:fillRect/>
          </a:stretch>
        </p:blipFill>
        <p:spPr>
          <a:xfrm>
            <a:off x="3012858" y="247053"/>
            <a:ext cx="2625941" cy="1740709"/>
          </a:xfrm>
          <a:prstGeom prst="rect">
            <a:avLst/>
          </a:prstGeom>
        </p:spPr>
      </p:pic>
      <p:pic>
        <p:nvPicPr>
          <p:cNvPr id="7" name="Picture 6"/>
          <p:cNvPicPr>
            <a:picLocks noChangeAspect="1"/>
          </p:cNvPicPr>
          <p:nvPr/>
        </p:nvPicPr>
        <p:blipFill>
          <a:blip r:embed="rId5"/>
          <a:stretch>
            <a:fillRect/>
          </a:stretch>
        </p:blipFill>
        <p:spPr>
          <a:xfrm>
            <a:off x="250825" y="2287544"/>
            <a:ext cx="2390775" cy="1853367"/>
          </a:xfrm>
          <a:prstGeom prst="rect">
            <a:avLst/>
          </a:prstGeom>
        </p:spPr>
      </p:pic>
      <p:pic>
        <p:nvPicPr>
          <p:cNvPr id="8" name="Picture 7"/>
          <p:cNvPicPr>
            <a:picLocks noChangeAspect="1"/>
          </p:cNvPicPr>
          <p:nvPr/>
        </p:nvPicPr>
        <p:blipFill>
          <a:blip r:embed="rId6"/>
          <a:stretch>
            <a:fillRect/>
          </a:stretch>
        </p:blipFill>
        <p:spPr>
          <a:xfrm>
            <a:off x="3225800" y="1954963"/>
            <a:ext cx="1897669" cy="2210963"/>
          </a:xfrm>
          <a:prstGeom prst="rect">
            <a:avLst/>
          </a:prstGeom>
        </p:spPr>
      </p:pic>
      <p:pic>
        <p:nvPicPr>
          <p:cNvPr id="9" name="Picture 8"/>
          <p:cNvPicPr>
            <a:picLocks noChangeAspect="1"/>
          </p:cNvPicPr>
          <p:nvPr/>
        </p:nvPicPr>
        <p:blipFill>
          <a:blip r:embed="rId7"/>
          <a:stretch>
            <a:fillRect/>
          </a:stretch>
        </p:blipFill>
        <p:spPr>
          <a:xfrm>
            <a:off x="5334000" y="2108858"/>
            <a:ext cx="2845037" cy="1935972"/>
          </a:xfrm>
          <a:prstGeom prst="rect">
            <a:avLst/>
          </a:prstGeom>
        </p:spPr>
      </p:pic>
    </p:spTree>
    <p:extLst>
      <p:ext uri="{BB962C8B-B14F-4D97-AF65-F5344CB8AC3E}">
        <p14:creationId xmlns:p14="http://schemas.microsoft.com/office/powerpoint/2010/main" val="39373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304800"/>
            <a:ext cx="6997700" cy="1257300"/>
          </a:xfrm>
          <a:prstGeom prst="rect">
            <a:avLst/>
          </a:prstGeom>
        </p:spPr>
      </p:pic>
      <p:sp>
        <p:nvSpPr>
          <p:cNvPr id="5" name="TextBox 4"/>
          <p:cNvSpPr txBox="1"/>
          <p:nvPr/>
        </p:nvSpPr>
        <p:spPr>
          <a:xfrm>
            <a:off x="414867" y="1905000"/>
            <a:ext cx="9456563" cy="1477328"/>
          </a:xfrm>
          <a:prstGeom prst="rect">
            <a:avLst/>
          </a:prstGeom>
          <a:noFill/>
        </p:spPr>
        <p:txBody>
          <a:bodyPr wrap="none" rtlCol="0">
            <a:spAutoFit/>
          </a:bodyPr>
          <a:lstStyle/>
          <a:p>
            <a:r>
              <a:rPr lang="en-US" b="1" dirty="0"/>
              <a:t>Scala Traits</a:t>
            </a:r>
            <a:r>
              <a:rPr lang="en-US" dirty="0"/>
              <a:t> consists of method and field definitions that can be </a:t>
            </a:r>
            <a:r>
              <a:rPr lang="en-US" b="1" dirty="0"/>
              <a:t>reused</a:t>
            </a:r>
            <a:r>
              <a:rPr lang="en-US" dirty="0"/>
              <a:t> by mixing classes</a:t>
            </a:r>
            <a:r>
              <a:rPr lang="en-US" dirty="0" smtClean="0"/>
              <a:t>.</a:t>
            </a:r>
          </a:p>
          <a:p>
            <a:r>
              <a:rPr lang="en-US" dirty="0" smtClean="0"/>
              <a:t>The </a:t>
            </a:r>
            <a:r>
              <a:rPr lang="en-US" dirty="0"/>
              <a:t>class can mix any number of traits.</a:t>
            </a:r>
          </a:p>
          <a:p>
            <a:r>
              <a:rPr lang="en-US" dirty="0"/>
              <a:t>Traits define the objects by specifying the signature of the supported methods.</a:t>
            </a:r>
          </a:p>
          <a:p>
            <a:r>
              <a:rPr lang="en-US" dirty="0"/>
              <a:t>Traits are declared in the same way as class except that the keyword trait is used.</a:t>
            </a:r>
          </a:p>
          <a:p>
            <a:endParaRPr lang="en-US" dirty="0"/>
          </a:p>
        </p:txBody>
      </p:sp>
    </p:spTree>
    <p:extLst>
      <p:ext uri="{BB962C8B-B14F-4D97-AF65-F5344CB8AC3E}">
        <p14:creationId xmlns:p14="http://schemas.microsoft.com/office/powerpoint/2010/main" val="1841252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6562725" y="609600"/>
            <a:ext cx="53975" cy="551338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219200" y="1398588"/>
            <a:ext cx="0" cy="472440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895600" y="609600"/>
            <a:ext cx="0" cy="551338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146" name="Title 1"/>
          <p:cNvSpPr>
            <a:spLocks noGrp="1"/>
          </p:cNvSpPr>
          <p:nvPr>
            <p:ph type="title"/>
          </p:nvPr>
        </p:nvSpPr>
        <p:spPr>
          <a:xfrm>
            <a:off x="250825" y="0"/>
            <a:ext cx="8893175" cy="204788"/>
          </a:xfrm>
          <a:gradFill>
            <a:gsLst>
              <a:gs pos="0">
                <a:srgbClr val="8F23B3"/>
              </a:gs>
              <a:gs pos="50000">
                <a:schemeClr val="accent1">
                  <a:tint val="44500"/>
                  <a:satMod val="160000"/>
                </a:schemeClr>
              </a:gs>
              <a:gs pos="100000">
                <a:schemeClr val="accent1">
                  <a:tint val="23500"/>
                  <a:satMod val="160000"/>
                </a:schemeClr>
              </a:gs>
            </a:gsLst>
          </a:gradFill>
        </p:spPr>
        <p:txBody>
          <a:bodyPr>
            <a:normAutofit fontScale="90000"/>
          </a:bodyPr>
          <a:lstStyle/>
          <a:p>
            <a:pPr eaLnBrk="1" hangingPunct="1"/>
            <a:r>
              <a:rPr lang="en-GB" altLang="en-US" sz="3200" dirty="0">
                <a:latin typeface="Arial" charset="0"/>
                <a:cs typeface="Arial" charset="0"/>
              </a:rPr>
              <a:t>MI Data Architecture – </a:t>
            </a:r>
            <a:br>
              <a:rPr lang="en-GB" altLang="en-US" sz="3200" dirty="0">
                <a:latin typeface="Arial" charset="0"/>
                <a:cs typeface="Arial" charset="0"/>
              </a:rPr>
            </a:br>
            <a:r>
              <a:rPr lang="en-GB" altLang="en-US" sz="1800" i="1" dirty="0">
                <a:latin typeface="Arial" charset="0"/>
                <a:cs typeface="Arial" charset="0"/>
              </a:rPr>
              <a:t>Proposed Data Pipeline</a:t>
            </a:r>
            <a:endParaRPr lang="en-US" altLang="en-US" i="1" dirty="0">
              <a:latin typeface="Arial" charset="0"/>
              <a:cs typeface="Arial" charset="0"/>
            </a:endParaRPr>
          </a:p>
        </p:txBody>
      </p:sp>
      <p:cxnSp>
        <p:nvCxnSpPr>
          <p:cNvPr id="13" name="Curved Connector 12"/>
          <p:cNvCxnSpPr>
            <a:endCxn id="55" idx="3"/>
          </p:cNvCxnSpPr>
          <p:nvPr/>
        </p:nvCxnSpPr>
        <p:spPr>
          <a:xfrm rot="16200000" flipH="1">
            <a:off x="937914" y="1714821"/>
            <a:ext cx="419906" cy="32971"/>
          </a:xfrm>
          <a:prstGeom prst="curvedConnector4">
            <a:avLst>
              <a:gd name="adj1" fmla="val 24953"/>
              <a:gd name="adj2" fmla="val 79333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389438" y="685800"/>
            <a:ext cx="30162" cy="5376863"/>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376953" y="1730916"/>
            <a:ext cx="787400" cy="420688"/>
          </a:xfrm>
          <a:prstGeom prst="roundRect">
            <a:avLst/>
          </a:prstGeom>
          <a:gradFill flip="none" rotWithShape="1">
            <a:gsLst>
              <a:gs pos="0">
                <a:schemeClr val="accent1">
                  <a:lumMod val="40000"/>
                  <a:lumOff val="60000"/>
                </a:schemeClr>
              </a:gs>
              <a:gs pos="64999">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dirty="0" smtClean="0">
                <a:solidFill>
                  <a:srgbClr val="404040"/>
                </a:solidFill>
                <a:latin typeface="Calibri" charset="0"/>
              </a:rPr>
              <a:t>Method</a:t>
            </a:r>
            <a:endParaRPr lang="en-US" altLang="en-US" sz="1100" b="1" dirty="0">
              <a:solidFill>
                <a:srgbClr val="404040"/>
              </a:solidFill>
              <a:latin typeface="Calibri" charset="0"/>
            </a:endParaRPr>
          </a:p>
        </p:txBody>
      </p:sp>
      <p:sp>
        <p:nvSpPr>
          <p:cNvPr id="80" name="Flowchart: Magnetic Disk 79"/>
          <p:cNvSpPr/>
          <p:nvPr/>
        </p:nvSpPr>
        <p:spPr>
          <a:xfrm>
            <a:off x="523180" y="233363"/>
            <a:ext cx="617537" cy="438150"/>
          </a:xfrm>
          <a:prstGeom prst="flowChartMagneticDisk">
            <a:avLst/>
          </a:prstGeom>
          <a:gradFill flip="none" rotWithShape="1">
            <a:gsLst>
              <a:gs pos="0">
                <a:srgbClr val="FFFF00"/>
              </a:gs>
              <a:gs pos="43000">
                <a:srgbClr val="F0EBD5"/>
              </a:gs>
              <a:gs pos="100000">
                <a:srgbClr val="D1C39F"/>
              </a:gs>
            </a:gsLst>
            <a:lin ang="5400000" scaled="0"/>
            <a:tileRect r="-100000" b="-100000"/>
          </a:gra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dirty="0" smtClean="0">
                <a:solidFill>
                  <a:srgbClr val="404040"/>
                </a:solidFill>
                <a:latin typeface="Calibri" charset="0"/>
              </a:rPr>
              <a:t>Object</a:t>
            </a:r>
            <a:endParaRPr lang="en-US" altLang="en-US" sz="1100" b="1" dirty="0">
              <a:solidFill>
                <a:srgbClr val="404040"/>
              </a:solidFill>
              <a:latin typeface="Calibri" charset="0"/>
            </a:endParaRPr>
          </a:p>
        </p:txBody>
      </p:sp>
      <p:sp>
        <p:nvSpPr>
          <p:cNvPr id="10" name="Rounded Rectangle 9"/>
          <p:cNvSpPr/>
          <p:nvPr/>
        </p:nvSpPr>
        <p:spPr>
          <a:xfrm>
            <a:off x="218935" y="994983"/>
            <a:ext cx="1467114" cy="213884"/>
          </a:xfrm>
          <a:prstGeom prst="roundRect">
            <a:avLst/>
          </a:prstGeom>
          <a:gradFill flip="none" rotWithShape="1">
            <a:gsLst>
              <a:gs pos="0">
                <a:schemeClr val="accent6">
                  <a:lumMod val="60000"/>
                  <a:lumOff val="40000"/>
                </a:schemeClr>
              </a:gs>
              <a:gs pos="64999">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000" b="1" dirty="0" smtClean="0">
                <a:solidFill>
                  <a:srgbClr val="404040"/>
                </a:solidFill>
                <a:latin typeface="Calibri" charset="0"/>
              </a:rPr>
              <a:t>Class</a:t>
            </a:r>
            <a:endParaRPr lang="en-US" altLang="en-US" sz="1000" b="1" dirty="0">
              <a:solidFill>
                <a:srgbClr val="404040"/>
              </a:solidFill>
              <a:latin typeface="Calibri" charset="0"/>
            </a:endParaRPr>
          </a:p>
        </p:txBody>
      </p:sp>
      <p:sp>
        <p:nvSpPr>
          <p:cNvPr id="59" name="Rounded Rectangle 58"/>
          <p:cNvSpPr/>
          <p:nvPr/>
        </p:nvSpPr>
        <p:spPr>
          <a:xfrm>
            <a:off x="358775" y="1284465"/>
            <a:ext cx="787400" cy="420688"/>
          </a:xfrm>
          <a:prstGeom prst="roundRect">
            <a:avLst/>
          </a:prstGeom>
          <a:gradFill flip="none" rotWithShape="1">
            <a:gsLst>
              <a:gs pos="0">
                <a:schemeClr val="accent1">
                  <a:lumMod val="40000"/>
                  <a:lumOff val="60000"/>
                </a:schemeClr>
              </a:gs>
              <a:gs pos="64999">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8F23B3"/>
              </a:buClr>
              <a:buFont typeface="Arial" charset="0"/>
              <a:buChar char="•"/>
              <a:defRPr sz="2800">
                <a:solidFill>
                  <a:schemeClr val="tx1"/>
                </a:solidFill>
                <a:latin typeface="Arial" charset="0"/>
                <a:ea typeface="Arial" charset="0"/>
                <a:cs typeface="Arial" charset="0"/>
              </a:defRPr>
            </a:lvl1pPr>
            <a:lvl2pPr marL="742950" indent="-285750">
              <a:spcBef>
                <a:spcPct val="20000"/>
              </a:spcBef>
              <a:buClr>
                <a:srgbClr val="8F23B3"/>
              </a:buClr>
              <a:buFont typeface="Arial" charset="0"/>
              <a:buChar char="–"/>
              <a:defRPr sz="2400">
                <a:solidFill>
                  <a:schemeClr val="tx1"/>
                </a:solidFill>
                <a:latin typeface="Arial" charset="0"/>
                <a:ea typeface="Arial" charset="0"/>
                <a:cs typeface="Arial" charset="0"/>
              </a:defRPr>
            </a:lvl2pPr>
            <a:lvl3pPr marL="1143000" indent="-228600">
              <a:spcBef>
                <a:spcPct val="20000"/>
              </a:spcBef>
              <a:buClr>
                <a:srgbClr val="8F23B3"/>
              </a:buClr>
              <a:buFont typeface="Arial" charset="0"/>
              <a:buChar char="•"/>
              <a:defRPr sz="2000">
                <a:solidFill>
                  <a:schemeClr val="tx1"/>
                </a:solidFill>
                <a:latin typeface="Arial" charset="0"/>
                <a:ea typeface="Arial" charset="0"/>
                <a:cs typeface="Arial" charset="0"/>
              </a:defRPr>
            </a:lvl3pPr>
            <a:lvl4pPr marL="1600200" indent="-228600">
              <a:spcBef>
                <a:spcPct val="20000"/>
              </a:spcBef>
              <a:buClr>
                <a:srgbClr val="8F23B3"/>
              </a:buClr>
              <a:buFont typeface="Arial" charset="0"/>
              <a:buChar char="–"/>
              <a:defRPr sz="2000">
                <a:solidFill>
                  <a:schemeClr val="tx1"/>
                </a:solidFill>
                <a:latin typeface="Arial" charset="0"/>
                <a:ea typeface="Arial" charset="0"/>
                <a:cs typeface="Arial" charset="0"/>
              </a:defRPr>
            </a:lvl4pPr>
            <a:lvl5pPr marL="2057400" indent="-228600">
              <a:spcBef>
                <a:spcPct val="20000"/>
              </a:spcBef>
              <a:buClr>
                <a:srgbClr val="8F23B3"/>
              </a:buClr>
              <a:buFont typeface="Arial" charset="0"/>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rgbClr val="8F23B3"/>
              </a:buClr>
              <a:buFont typeface="Arial" charset="0"/>
              <a:buChar char="»"/>
              <a:defRPr sz="2000">
                <a:solidFill>
                  <a:schemeClr val="tx1"/>
                </a:solidFill>
                <a:latin typeface="Arial" charset="0"/>
                <a:ea typeface="Arial" charset="0"/>
                <a:cs typeface="Arial" charset="0"/>
              </a:defRPr>
            </a:lvl9pPr>
          </a:lstStyle>
          <a:p>
            <a:pPr algn="ctr" eaLnBrk="1" hangingPunct="1">
              <a:spcBef>
                <a:spcPct val="0"/>
              </a:spcBef>
              <a:buClrTx/>
              <a:buFontTx/>
              <a:buNone/>
            </a:pPr>
            <a:r>
              <a:rPr lang="en-GB" altLang="en-US" sz="1100" b="1" dirty="0" smtClean="0">
                <a:solidFill>
                  <a:srgbClr val="404040"/>
                </a:solidFill>
                <a:latin typeface="Calibri" charset="0"/>
              </a:rPr>
              <a:t>Variables</a:t>
            </a:r>
            <a:endParaRPr lang="en-US" altLang="en-US" sz="1100" b="1" dirty="0">
              <a:solidFill>
                <a:srgbClr val="404040"/>
              </a:solidFill>
              <a:latin typeface="Calibri" charset="0"/>
            </a:endParaRPr>
          </a:p>
        </p:txBody>
      </p:sp>
      <p:cxnSp>
        <p:nvCxnSpPr>
          <p:cNvPr id="62" name="Curved Connector 61"/>
          <p:cNvCxnSpPr/>
          <p:nvPr/>
        </p:nvCxnSpPr>
        <p:spPr>
          <a:xfrm rot="5400000">
            <a:off x="1107638" y="1203199"/>
            <a:ext cx="350603" cy="25994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5638800" y="132439"/>
            <a:ext cx="3400382" cy="1734082"/>
          </a:xfrm>
          <a:prstGeom prst="rect">
            <a:avLst/>
          </a:prstGeom>
        </p:spPr>
      </p:pic>
      <p:cxnSp>
        <p:nvCxnSpPr>
          <p:cNvPr id="65" name="Curved Connector 64"/>
          <p:cNvCxnSpPr/>
          <p:nvPr/>
        </p:nvCxnSpPr>
        <p:spPr>
          <a:xfrm rot="5400000">
            <a:off x="672392" y="826898"/>
            <a:ext cx="306411" cy="127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73879" y="2395253"/>
            <a:ext cx="9121068" cy="461665"/>
          </a:xfrm>
          <a:prstGeom prst="rect">
            <a:avLst/>
          </a:prstGeom>
          <a:noFill/>
        </p:spPr>
        <p:txBody>
          <a:bodyPr wrap="square" rtlCol="0">
            <a:spAutoFit/>
          </a:bodyPr>
          <a:lstStyle/>
          <a:p>
            <a:r>
              <a:rPr lang="en-US" sz="1200" dirty="0">
                <a:solidFill>
                  <a:schemeClr val="tx2">
                    <a:lumMod val="60000"/>
                    <a:lumOff val="40000"/>
                  </a:schemeClr>
                </a:solidFill>
              </a:rPr>
              <a:t>Object − Objects have states and behaviors. An object is an instance of a class.</a:t>
            </a:r>
            <a:br>
              <a:rPr lang="en-US" sz="1200" dirty="0">
                <a:solidFill>
                  <a:schemeClr val="tx2">
                    <a:lumMod val="60000"/>
                    <a:lumOff val="40000"/>
                  </a:schemeClr>
                </a:solidFill>
              </a:rPr>
            </a:br>
            <a:r>
              <a:rPr lang="en-US" sz="1200" dirty="0">
                <a:solidFill>
                  <a:schemeClr val="tx2">
                    <a:lumMod val="60000"/>
                    <a:lumOff val="40000"/>
                  </a:schemeClr>
                </a:solidFill>
              </a:rPr>
              <a:t> Example − A dog has states </a:t>
            </a:r>
            <a:r>
              <a:rPr lang="en-US" sz="1200" dirty="0" smtClean="0">
                <a:solidFill>
                  <a:schemeClr val="tx2">
                    <a:lumMod val="60000"/>
                    <a:lumOff val="40000"/>
                  </a:schemeClr>
                </a:solidFill>
              </a:rPr>
              <a:t>- color</a:t>
            </a:r>
            <a:r>
              <a:rPr lang="en-US" sz="1200" dirty="0">
                <a:solidFill>
                  <a:schemeClr val="tx2">
                    <a:lumMod val="60000"/>
                    <a:lumOff val="40000"/>
                  </a:schemeClr>
                </a:solidFill>
              </a:rPr>
              <a:t>, name, breed as well as behaviors - wagging, barking, and eating.</a:t>
            </a:r>
          </a:p>
        </p:txBody>
      </p:sp>
      <p:sp>
        <p:nvSpPr>
          <p:cNvPr id="24" name="TextBox 23"/>
          <p:cNvSpPr txBox="1"/>
          <p:nvPr/>
        </p:nvSpPr>
        <p:spPr>
          <a:xfrm>
            <a:off x="277407" y="3295558"/>
            <a:ext cx="8333193" cy="276999"/>
          </a:xfrm>
          <a:prstGeom prst="rect">
            <a:avLst/>
          </a:prstGeom>
          <a:noFill/>
        </p:spPr>
        <p:txBody>
          <a:bodyPr wrap="square" rtlCol="0">
            <a:spAutoFit/>
          </a:bodyPr>
          <a:lstStyle/>
          <a:p>
            <a:r>
              <a:rPr lang="en-US" sz="1200" dirty="0">
                <a:solidFill>
                  <a:srgbClr val="FF0000"/>
                </a:solidFill>
              </a:rPr>
              <a:t>Class − A class can be defined as a template/blueprint that describes </a:t>
            </a:r>
            <a:r>
              <a:rPr lang="en-US" sz="1200" dirty="0" smtClean="0">
                <a:solidFill>
                  <a:srgbClr val="FF0000"/>
                </a:solidFill>
              </a:rPr>
              <a:t>the behaviors/states </a:t>
            </a:r>
            <a:r>
              <a:rPr lang="en-US" sz="1200" dirty="0">
                <a:solidFill>
                  <a:srgbClr val="FF0000"/>
                </a:solidFill>
              </a:rPr>
              <a:t>that are related to the class.</a:t>
            </a:r>
          </a:p>
        </p:txBody>
      </p:sp>
      <p:sp>
        <p:nvSpPr>
          <p:cNvPr id="25" name="TextBox 24"/>
          <p:cNvSpPr txBox="1"/>
          <p:nvPr/>
        </p:nvSpPr>
        <p:spPr>
          <a:xfrm>
            <a:off x="273879" y="2839985"/>
            <a:ext cx="8765303" cy="461665"/>
          </a:xfrm>
          <a:prstGeom prst="rect">
            <a:avLst/>
          </a:prstGeom>
          <a:noFill/>
        </p:spPr>
        <p:txBody>
          <a:bodyPr wrap="square" rtlCol="0">
            <a:spAutoFit/>
          </a:bodyPr>
          <a:lstStyle/>
          <a:p>
            <a:r>
              <a:rPr lang="en-US" sz="1200" dirty="0">
                <a:solidFill>
                  <a:schemeClr val="accent6">
                    <a:lumMod val="75000"/>
                  </a:schemeClr>
                </a:solidFill>
              </a:rPr>
              <a:t>Methods − A method is basically a behavior. A class can contain many </a:t>
            </a:r>
            <a:r>
              <a:rPr lang="en-US" sz="1200" dirty="0" smtClean="0">
                <a:solidFill>
                  <a:schemeClr val="accent6">
                    <a:lumMod val="75000"/>
                  </a:schemeClr>
                </a:solidFill>
              </a:rPr>
              <a:t>methods. It </a:t>
            </a:r>
            <a:r>
              <a:rPr lang="en-US" sz="1200" dirty="0">
                <a:solidFill>
                  <a:schemeClr val="accent6">
                    <a:lumMod val="75000"/>
                  </a:schemeClr>
                </a:solidFill>
              </a:rPr>
              <a:t>is in methods where the logics are </a:t>
            </a:r>
            <a:r>
              <a:rPr lang="en-US" sz="1200" dirty="0" smtClean="0">
                <a:solidFill>
                  <a:schemeClr val="accent6">
                    <a:lumMod val="75000"/>
                  </a:schemeClr>
                </a:solidFill>
              </a:rPr>
              <a:t>written, data </a:t>
            </a:r>
            <a:r>
              <a:rPr lang="en-US" sz="1200" dirty="0">
                <a:solidFill>
                  <a:schemeClr val="accent6">
                    <a:lumMod val="75000"/>
                  </a:schemeClr>
                </a:solidFill>
              </a:rPr>
              <a:t>is manipulated and all the actions are </a:t>
            </a:r>
            <a:r>
              <a:rPr lang="en-US" sz="1200" dirty="0" smtClean="0">
                <a:solidFill>
                  <a:schemeClr val="accent6">
                    <a:lumMod val="75000"/>
                  </a:schemeClr>
                </a:solidFill>
              </a:rPr>
              <a:t>executed. Logics, </a:t>
            </a:r>
            <a:r>
              <a:rPr lang="en-US" sz="1200" dirty="0">
                <a:solidFill>
                  <a:schemeClr val="accent6">
                    <a:lumMod val="75000"/>
                  </a:schemeClr>
                </a:solidFill>
              </a:rPr>
              <a:t>data manipulation, actions that need to be executed.</a:t>
            </a:r>
          </a:p>
        </p:txBody>
      </p:sp>
      <p:sp>
        <p:nvSpPr>
          <p:cNvPr id="26" name="TextBox 25"/>
          <p:cNvSpPr txBox="1"/>
          <p:nvPr/>
        </p:nvSpPr>
        <p:spPr>
          <a:xfrm>
            <a:off x="307746" y="3640305"/>
            <a:ext cx="8163065" cy="461665"/>
          </a:xfrm>
          <a:prstGeom prst="rect">
            <a:avLst/>
          </a:prstGeom>
          <a:noFill/>
        </p:spPr>
        <p:txBody>
          <a:bodyPr wrap="square" rtlCol="0">
            <a:spAutoFit/>
          </a:bodyPr>
          <a:lstStyle/>
          <a:p>
            <a:r>
              <a:rPr lang="en-US" sz="1200" dirty="0">
                <a:solidFill>
                  <a:schemeClr val="accent2"/>
                </a:solidFill>
              </a:rPr>
              <a:t>Variables are nothing but reserved memory locations to store values. </a:t>
            </a:r>
            <a:endParaRPr lang="en-US" sz="1200" dirty="0" smtClean="0">
              <a:solidFill>
                <a:schemeClr val="accent2"/>
              </a:solidFill>
            </a:endParaRPr>
          </a:p>
          <a:p>
            <a:r>
              <a:rPr lang="en-US" sz="1200" dirty="0" smtClean="0">
                <a:solidFill>
                  <a:schemeClr val="accent2"/>
                </a:solidFill>
              </a:rPr>
              <a:t>This </a:t>
            </a:r>
            <a:r>
              <a:rPr lang="en-US" sz="1200" dirty="0">
                <a:solidFill>
                  <a:schemeClr val="accent2"/>
                </a:solidFill>
              </a:rPr>
              <a:t>means that when you create a variable, you reserve some space in memory.</a:t>
            </a:r>
          </a:p>
        </p:txBody>
      </p:sp>
      <p:sp>
        <p:nvSpPr>
          <p:cNvPr id="27" name="TextBox 26"/>
          <p:cNvSpPr txBox="1"/>
          <p:nvPr/>
        </p:nvSpPr>
        <p:spPr>
          <a:xfrm>
            <a:off x="2027223" y="548854"/>
            <a:ext cx="2163777" cy="276999"/>
          </a:xfrm>
          <a:prstGeom prst="rect">
            <a:avLst/>
          </a:prstGeom>
          <a:noFill/>
        </p:spPr>
        <p:txBody>
          <a:bodyPr wrap="square" rtlCol="0">
            <a:spAutoFit/>
          </a:bodyPr>
          <a:lstStyle/>
          <a:p>
            <a:r>
              <a:rPr lang="en-US" sz="1200" dirty="0" err="1"/>
              <a:t>def</a:t>
            </a:r>
            <a:r>
              <a:rPr lang="en-US" sz="1200" dirty="0"/>
              <a:t> main(</a:t>
            </a:r>
            <a:r>
              <a:rPr lang="en-US" sz="1200" dirty="0" err="1"/>
              <a:t>args</a:t>
            </a:r>
            <a:r>
              <a:rPr lang="en-US" sz="1200" dirty="0"/>
              <a:t>: Array[String])</a:t>
            </a:r>
          </a:p>
        </p:txBody>
      </p:sp>
    </p:spTree>
    <p:extLst>
      <p:ext uri="{BB962C8B-B14F-4D97-AF65-F5344CB8AC3E}">
        <p14:creationId xmlns:p14="http://schemas.microsoft.com/office/powerpoint/2010/main" val="16739908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304800"/>
            <a:ext cx="6028318" cy="4525963"/>
          </a:xfrm>
          <a:prstGeom prst="rect">
            <a:avLst/>
          </a:prstGeom>
        </p:spPr>
      </p:pic>
    </p:spTree>
    <p:extLst>
      <p:ext uri="{BB962C8B-B14F-4D97-AF65-F5344CB8AC3E}">
        <p14:creationId xmlns:p14="http://schemas.microsoft.com/office/powerpoint/2010/main" val="1508082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09600" y="1066800"/>
            <a:ext cx="5444767" cy="4525963"/>
          </a:xfrm>
          <a:prstGeom prst="rect">
            <a:avLst/>
          </a:prstGeom>
        </p:spPr>
      </p:pic>
    </p:spTree>
    <p:extLst>
      <p:ext uri="{BB962C8B-B14F-4D97-AF65-F5344CB8AC3E}">
        <p14:creationId xmlns:p14="http://schemas.microsoft.com/office/powerpoint/2010/main" val="136148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ea typeface="+mj-ea"/>
              </a:rPr>
              <a:t>Thank you</a:t>
            </a:r>
            <a:endParaRPr lang="en-US" dirty="0">
              <a:ea typeface="+mj-ea"/>
            </a:endParaRPr>
          </a:p>
        </p:txBody>
      </p:sp>
      <p:sp>
        <p:nvSpPr>
          <p:cNvPr id="18434" name="Text Placeholder 5"/>
          <p:cNvSpPr>
            <a:spLocks noGrp="1"/>
          </p:cNvSpPr>
          <p:nvPr>
            <p:ph type="body" idx="1"/>
          </p:nvPr>
        </p:nvSpPr>
        <p:spPr/>
        <p:txBody>
          <a:bodyPr/>
          <a:lstStyle/>
          <a:p>
            <a:pPr eaLnBrk="1" hangingPunct="1"/>
            <a:endParaRPr lang="en-US" altLang="en-US">
              <a:solidFill>
                <a:srgbClr val="898989"/>
              </a:solidFill>
              <a:latin typeface="Arial" charset="0"/>
              <a:cs typeface="Arial" charset="0"/>
            </a:endParaRPr>
          </a:p>
        </p:txBody>
      </p:sp>
      <p:pic>
        <p:nvPicPr>
          <p:cNvPr id="1843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750" y="304800"/>
            <a:ext cx="83185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endParaRPr lang="en-US" altLang="en-US" cap="none">
              <a:latin typeface="Arial" charset="0"/>
              <a:cs typeface="Arial" charset="0"/>
            </a:endParaRPr>
          </a:p>
        </p:txBody>
      </p:sp>
      <p:sp>
        <p:nvSpPr>
          <p:cNvPr id="19458" name="Text Placeholder 2"/>
          <p:cNvSpPr>
            <a:spLocks noGrp="1"/>
          </p:cNvSpPr>
          <p:nvPr>
            <p:ph type="body" idx="1"/>
          </p:nvPr>
        </p:nvSpPr>
        <p:spPr/>
        <p:txBody>
          <a:bodyPr/>
          <a:lstStyle/>
          <a:p>
            <a:endParaRPr lang="en-US" altLang="en-US">
              <a:solidFill>
                <a:srgbClr val="898989"/>
              </a:solidFill>
              <a:latin typeface="Arial" charset="0"/>
              <a:cs typeface="Arial" charset="0"/>
            </a:endParaRPr>
          </a:p>
        </p:txBody>
      </p:sp>
      <p:pic>
        <p:nvPicPr>
          <p:cNvPr id="1945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20700"/>
            <a:ext cx="73152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endParaRPr lang="en-US" altLang="en-US" cap="none">
              <a:latin typeface="Arial" charset="0"/>
              <a:cs typeface="Arial" charset="0"/>
            </a:endParaRPr>
          </a:p>
        </p:txBody>
      </p:sp>
      <p:sp>
        <p:nvSpPr>
          <p:cNvPr id="20482" name="Text Placeholder 2"/>
          <p:cNvSpPr>
            <a:spLocks noGrp="1"/>
          </p:cNvSpPr>
          <p:nvPr>
            <p:ph type="body" idx="1"/>
          </p:nvPr>
        </p:nvSpPr>
        <p:spPr/>
        <p:txBody>
          <a:bodyPr/>
          <a:lstStyle/>
          <a:p>
            <a:endParaRPr lang="en-US" altLang="en-US">
              <a:solidFill>
                <a:srgbClr val="898989"/>
              </a:solidFill>
              <a:latin typeface="Arial" charset="0"/>
              <a:cs typeface="Arial" charset="0"/>
            </a:endParaRPr>
          </a:p>
        </p:txBody>
      </p:sp>
      <p:pic>
        <p:nvPicPr>
          <p:cNvPr id="204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91440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76600"/>
            <a:ext cx="9144000"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endParaRPr lang="en-US" altLang="en-US" cap="none">
              <a:latin typeface="Arial" charset="0"/>
              <a:cs typeface="Arial" charset="0"/>
            </a:endParaRPr>
          </a:p>
        </p:txBody>
      </p:sp>
      <p:sp>
        <p:nvSpPr>
          <p:cNvPr id="21506" name="Text Placeholder 2"/>
          <p:cNvSpPr>
            <a:spLocks noGrp="1"/>
          </p:cNvSpPr>
          <p:nvPr>
            <p:ph type="body" idx="1"/>
          </p:nvPr>
        </p:nvSpPr>
        <p:spPr/>
        <p:txBody>
          <a:bodyPr/>
          <a:lstStyle/>
          <a:p>
            <a:endParaRPr lang="en-US" altLang="en-US">
              <a:solidFill>
                <a:srgbClr val="898989"/>
              </a:solidFill>
              <a:latin typeface="Arial" charset="0"/>
              <a:cs typeface="Arial" charset="0"/>
            </a:endParaRPr>
          </a:p>
        </p:txBody>
      </p:sp>
      <p:pic>
        <p:nvPicPr>
          <p:cNvPr id="2150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9550"/>
            <a:ext cx="9144000" cy="64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endParaRPr lang="en-US" altLang="en-US" cap="none">
              <a:latin typeface="Arial" charset="0"/>
              <a:cs typeface="Arial" charset="0"/>
            </a:endParaRPr>
          </a:p>
        </p:txBody>
      </p:sp>
      <p:sp>
        <p:nvSpPr>
          <p:cNvPr id="22530" name="Text Placeholder 2"/>
          <p:cNvSpPr>
            <a:spLocks noGrp="1"/>
          </p:cNvSpPr>
          <p:nvPr>
            <p:ph type="body" idx="1"/>
          </p:nvPr>
        </p:nvSpPr>
        <p:spPr/>
        <p:txBody>
          <a:bodyPr/>
          <a:lstStyle/>
          <a:p>
            <a:endParaRPr lang="en-US" altLang="en-US">
              <a:solidFill>
                <a:srgbClr val="898989"/>
              </a:solidFill>
              <a:latin typeface="Arial" charset="0"/>
              <a:cs typeface="Arial" charset="0"/>
            </a:endParaRPr>
          </a:p>
        </p:txBody>
      </p:sp>
      <p:pic>
        <p:nvPicPr>
          <p:cNvPr id="2253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0"/>
            <a:ext cx="77724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143000"/>
            <a:ext cx="58420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0"/>
            <a:ext cx="6848475" cy="467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23825"/>
            <a:ext cx="460533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719388"/>
            <a:ext cx="4175125"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3297238"/>
            <a:ext cx="36591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76663" y="0"/>
            <a:ext cx="3576637"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15516</TotalTime>
  <Words>547</Words>
  <Application>Microsoft Macintosh PowerPoint</Application>
  <PresentationFormat>On-screen Show (4:3)</PresentationFormat>
  <Paragraphs>162</Paragraphs>
  <Slides>38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inherit</vt:lpstr>
      <vt:lpstr>Office Theme</vt:lpstr>
      <vt:lpstr>PowerPoint Presentation</vt:lpstr>
      <vt:lpstr>MI Data Architecture –  Proposed Data Pipeline</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http://www.slideshare.net/AmazonWebServices/day-3-devops-culture-continuous-integration-continuous-deployment-on-the-aws-cloud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vt:lpstr>
      <vt:lpstr>PowerPoint Presentation</vt:lpstr>
      <vt:lpstr>MI Data Architecture –  Proposed Data Pipeline</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 Team – Sprint 8.4</dc:title>
  <dc:creator>Anand Dighe</dc:creator>
  <cp:lastModifiedBy>jag adu</cp:lastModifiedBy>
  <cp:revision>268</cp:revision>
  <dcterms:created xsi:type="dcterms:W3CDTF">2006-08-16T00:00:00Z</dcterms:created>
  <dcterms:modified xsi:type="dcterms:W3CDTF">2016-12-19T11:23:02Z</dcterms:modified>
</cp:coreProperties>
</file>